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256" r:id="rId2"/>
    <p:sldId id="279" r:id="rId3"/>
    <p:sldId id="257" r:id="rId4"/>
    <p:sldId id="263" r:id="rId5"/>
    <p:sldId id="258" r:id="rId6"/>
    <p:sldId id="261" r:id="rId7"/>
    <p:sldId id="272" r:id="rId8"/>
    <p:sldId id="273" r:id="rId9"/>
    <p:sldId id="260" r:id="rId10"/>
    <p:sldId id="262" r:id="rId11"/>
    <p:sldId id="274" r:id="rId12"/>
    <p:sldId id="266" r:id="rId13"/>
    <p:sldId id="277" r:id="rId14"/>
    <p:sldId id="267" r:id="rId15"/>
    <p:sldId id="275" r:id="rId16"/>
    <p:sldId id="276" r:id="rId17"/>
    <p:sldId id="278" r:id="rId18"/>
    <p:sldId id="268" r:id="rId19"/>
    <p:sldId id="280"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5" autoAdjust="0"/>
    <p:restoredTop sz="94660"/>
  </p:normalViewPr>
  <p:slideViewPr>
    <p:cSldViewPr>
      <p:cViewPr varScale="1">
        <p:scale>
          <a:sx n="64" d="100"/>
          <a:sy n="64" d="100"/>
        </p:scale>
        <p:origin x="-148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EED1D-CD02-4068-B0AF-972CCCA70483}" type="datetimeFigureOut">
              <a:rPr lang="en-US" smtClean="0"/>
              <a:pPr/>
              <a:t>10/16/2011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56A47-C172-4C78-BE64-75A318B2D8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56A47-C172-4C78-BE64-75A318B2D861}"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E060556-B7C6-49C6-8104-813DE6D67F96}" type="datetimeFigureOut">
              <a:rPr lang="en-US" smtClean="0"/>
              <a:pPr/>
              <a:t>10/16/2011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28B22F9-E2D2-4180-9288-BC9C1D78FCE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060556-B7C6-49C6-8104-813DE6D67F96}" type="datetimeFigureOut">
              <a:rPr lang="en-US" smtClean="0"/>
              <a:pPr/>
              <a:t>10/16/2011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8B22F9-E2D2-4180-9288-BC9C1D78FC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060556-B7C6-49C6-8104-813DE6D67F96}" type="datetimeFigureOut">
              <a:rPr lang="en-US" smtClean="0"/>
              <a:pPr/>
              <a:t>10/16/2011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8B22F9-E2D2-4180-9288-BC9C1D78FC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060556-B7C6-49C6-8104-813DE6D67F96}" type="datetimeFigureOut">
              <a:rPr lang="en-US" smtClean="0"/>
              <a:pPr/>
              <a:t>10/16/2011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8B22F9-E2D2-4180-9288-BC9C1D78FC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060556-B7C6-49C6-8104-813DE6D67F96}" type="datetimeFigureOut">
              <a:rPr lang="en-US" smtClean="0"/>
              <a:pPr/>
              <a:t>10/16/2011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8B22F9-E2D2-4180-9288-BC9C1D78FCE5}"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60556-B7C6-49C6-8104-813DE6D67F96}" type="datetimeFigureOut">
              <a:rPr lang="en-US" smtClean="0"/>
              <a:pPr/>
              <a:t>10/16/2011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28B22F9-E2D2-4180-9288-BC9C1D78FC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060556-B7C6-49C6-8104-813DE6D67F96}" type="datetimeFigureOut">
              <a:rPr lang="en-US" smtClean="0"/>
              <a:pPr/>
              <a:t>10/16/2011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28B22F9-E2D2-4180-9288-BC9C1D78FCE5}"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E060556-B7C6-49C6-8104-813DE6D67F96}" type="datetimeFigureOut">
              <a:rPr lang="en-US" smtClean="0"/>
              <a:pPr/>
              <a:t>10/16/2011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28B22F9-E2D2-4180-9288-BC9C1D78FC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060556-B7C6-49C6-8104-813DE6D67F96}" type="datetimeFigureOut">
              <a:rPr lang="en-US" smtClean="0"/>
              <a:pPr/>
              <a:t>10/16/2011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28B22F9-E2D2-4180-9288-BC9C1D78FC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60556-B7C6-49C6-8104-813DE6D67F96}" type="datetimeFigureOut">
              <a:rPr lang="en-US" smtClean="0"/>
              <a:pPr/>
              <a:t>10/16/2011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28B22F9-E2D2-4180-9288-BC9C1D78FC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E060556-B7C6-49C6-8104-813DE6D67F96}" type="datetimeFigureOut">
              <a:rPr lang="en-US" smtClean="0"/>
              <a:pPr/>
              <a:t>10/16/2011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28B22F9-E2D2-4180-9288-BC9C1D78FC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E060556-B7C6-49C6-8104-813DE6D67F96}" type="datetimeFigureOut">
              <a:rPr lang="en-US" smtClean="0"/>
              <a:pPr/>
              <a:t>10/16/2011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28B22F9-E2D2-4180-9288-BC9C1D78FCE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pPr algn="ctr"/>
            <a:r>
              <a:rPr lang="en-US" sz="6600" dirty="0" smtClean="0">
                <a:solidFill>
                  <a:srgbClr val="FF0000"/>
                </a:solidFill>
                <a:latin typeface="AR DARLING" pitchFamily="2" charset="0"/>
              </a:rPr>
              <a:t>HIV &amp; AIDS</a:t>
            </a:r>
            <a:endParaRPr lang="en-US" sz="6600" dirty="0">
              <a:solidFill>
                <a:srgbClr val="FF0000"/>
              </a:solidFill>
              <a:latin typeface="AR DARLING" pitchFamily="2" charset="0"/>
            </a:endParaRPr>
          </a:p>
        </p:txBody>
      </p:sp>
      <p:sp>
        <p:nvSpPr>
          <p:cNvPr id="3" name="Subtitle 2"/>
          <p:cNvSpPr>
            <a:spLocks noGrp="1"/>
          </p:cNvSpPr>
          <p:nvPr>
            <p:ph type="subTitle" idx="1"/>
          </p:nvPr>
        </p:nvSpPr>
        <p:spPr>
          <a:xfrm>
            <a:off x="1371600" y="4419600"/>
            <a:ext cx="6400800" cy="2286000"/>
          </a:xfrm>
        </p:spPr>
        <p:txBody>
          <a:bodyPr>
            <a:noAutofit/>
          </a:bodyPr>
          <a:lstStyle/>
          <a:p>
            <a:pPr algn="l">
              <a:lnSpc>
                <a:spcPts val="3800"/>
              </a:lnSpc>
            </a:pPr>
            <a:endParaRPr lang="en-US" sz="2400" dirty="0" smtClean="0">
              <a:ea typeface="Verdana" pitchFamily="34" charset="0"/>
              <a:cs typeface="Verdana" pitchFamily="34" charset="0"/>
            </a:endParaRPr>
          </a:p>
          <a:p>
            <a:pPr algn="l">
              <a:lnSpc>
                <a:spcPts val="3800"/>
              </a:lnSpc>
            </a:pPr>
            <a:r>
              <a:rPr lang="en-US" sz="2400" dirty="0" smtClean="0">
                <a:ea typeface="Verdana" pitchFamily="34" charset="0"/>
                <a:cs typeface="Verdana" pitchFamily="34" charset="0"/>
              </a:rPr>
              <a:t>School: </a:t>
            </a:r>
            <a:r>
              <a:rPr lang="en-US" sz="2400" dirty="0" err="1" smtClean="0">
                <a:ea typeface="Verdana" pitchFamily="34" charset="0"/>
                <a:cs typeface="Verdana" pitchFamily="34" charset="0"/>
              </a:rPr>
              <a:t>Shrimati</a:t>
            </a:r>
            <a:r>
              <a:rPr lang="en-US" sz="2400" dirty="0" smtClean="0">
                <a:ea typeface="Verdana" pitchFamily="34" charset="0"/>
                <a:cs typeface="Verdana" pitchFamily="34" charset="0"/>
              </a:rPr>
              <a:t> </a:t>
            </a:r>
            <a:r>
              <a:rPr lang="en-US" sz="2400" dirty="0" err="1" smtClean="0">
                <a:ea typeface="Verdana" pitchFamily="34" charset="0"/>
                <a:cs typeface="Verdana" pitchFamily="34" charset="0"/>
              </a:rPr>
              <a:t>Indira</a:t>
            </a:r>
            <a:r>
              <a:rPr lang="en-US" sz="2400" dirty="0" smtClean="0">
                <a:ea typeface="Verdana" pitchFamily="34" charset="0"/>
                <a:cs typeface="Verdana" pitchFamily="34" charset="0"/>
              </a:rPr>
              <a:t> Gandhi SSS, Mauritius</a:t>
            </a:r>
          </a:p>
          <a:p>
            <a:pPr algn="l">
              <a:lnSpc>
                <a:spcPts val="3800"/>
              </a:lnSpc>
            </a:pPr>
            <a:r>
              <a:rPr lang="en-US" sz="2400" dirty="0" smtClean="0">
                <a:ea typeface="Verdana" pitchFamily="34" charset="0"/>
                <a:cs typeface="Verdana" pitchFamily="34" charset="0"/>
              </a:rPr>
              <a:t>Age group: Form 4,  13-15 yrs</a:t>
            </a:r>
          </a:p>
          <a:p>
            <a:pPr algn="l">
              <a:lnSpc>
                <a:spcPts val="3800"/>
              </a:lnSpc>
            </a:pPr>
            <a:r>
              <a:rPr lang="en-US" sz="2400" dirty="0" smtClean="0">
                <a:ea typeface="Verdana" pitchFamily="34" charset="0"/>
                <a:cs typeface="Verdana" pitchFamily="34" charset="0"/>
              </a:rPr>
              <a:t>Subject: Art and Design</a:t>
            </a:r>
          </a:p>
          <a:p>
            <a:pPr algn="l"/>
            <a:endParaRPr lang="en-US" sz="2400" dirty="0"/>
          </a:p>
        </p:txBody>
      </p:sp>
      <p:pic>
        <p:nvPicPr>
          <p:cNvPr id="1026" name="Picture 1"/>
          <p:cNvPicPr>
            <a:picLocks noChangeAspect="1" noChangeArrowheads="1"/>
          </p:cNvPicPr>
          <p:nvPr/>
        </p:nvPicPr>
        <p:blipFill>
          <a:blip r:embed="rId2"/>
          <a:srcRect/>
          <a:stretch>
            <a:fillRect/>
          </a:stretch>
        </p:blipFill>
        <p:spPr bwMode="auto">
          <a:xfrm>
            <a:off x="3581400" y="2133600"/>
            <a:ext cx="1524000" cy="1781175"/>
          </a:xfrm>
          <a:prstGeom prst="rect">
            <a:avLst/>
          </a:prstGeom>
          <a:noFill/>
          <a:ln w="9525">
            <a:noFill/>
            <a:miter lim="800000"/>
            <a:headEnd/>
            <a:tailEnd/>
          </a:ln>
        </p:spPr>
      </p:pic>
    </p:spTree>
  </p:cSld>
  <p:clrMapOvr>
    <a:masterClrMapping/>
  </p:clrMapOvr>
  <p:transition spd="med" advClick="0" advTm="23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ox(in)">
                                      <p:cBhvr>
                                        <p:cTn id="11" dur="3000"/>
                                        <p:tgtEl>
                                          <p:spTgt spid="1026"/>
                                        </p:tgtEl>
                                      </p:cBhvr>
                                    </p:animEffect>
                                  </p:childTnLst>
                                </p:cTn>
                              </p:par>
                              <p:par>
                                <p:cTn id="12" presetID="4" presetClass="entr" presetSubtype="16"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ox(in)">
                                      <p:cBhvr>
                                        <p:cTn id="14" dur="5000"/>
                                        <p:tgtEl>
                                          <p:spTgt spid="3">
                                            <p:txEl>
                                              <p:pRg st="1" end="1"/>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0"/>
                                        <p:tgtEl>
                                          <p:spTgt spid="3">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381000" y="0"/>
            <a:ext cx="8763000" cy="1706762"/>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solidFill>
                  <a:srgbClr val="FF0000"/>
                </a:solidFill>
              </a:rPr>
              <a:t>Continue...</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GB" dirty="0" smtClean="0">
                <a:latin typeface="Calibri" pitchFamily="34" charset="0"/>
              </a:rPr>
              <a:t>• HIV affects your immune system (the way your body fights illness and infection)</a:t>
            </a:r>
          </a:p>
          <a:p>
            <a:endParaRPr lang="en-GB" dirty="0" smtClean="0">
              <a:latin typeface="Calibri" pitchFamily="34" charset="0"/>
            </a:endParaRPr>
          </a:p>
          <a:p>
            <a:pPr>
              <a:buNone/>
            </a:pPr>
            <a:r>
              <a:rPr lang="en-GB" dirty="0" smtClean="0">
                <a:latin typeface="Calibri" pitchFamily="34" charset="0"/>
              </a:rPr>
              <a:t>• HIV stops your immune system from working properly so that your body can no longer defend itself. This is AIDS.</a:t>
            </a:r>
            <a:r>
              <a:rPr lang="en-US" dirty="0" smtClean="0"/>
              <a:t> </a:t>
            </a:r>
          </a:p>
          <a:p>
            <a:pPr>
              <a:buNone/>
            </a:pPr>
            <a:endParaRPr lang="en-US" dirty="0" smtClean="0"/>
          </a:p>
          <a:p>
            <a:pPr>
              <a:buFontTx/>
              <a:buChar char="•"/>
            </a:pPr>
            <a:r>
              <a:rPr lang="en-US" dirty="0" smtClean="0"/>
              <a:t>When you have HIV your immune system is damaged, meaning your body struggles to fight off other infections (e.g. AIDS).</a:t>
            </a:r>
          </a:p>
          <a:p>
            <a:pP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381000" y="0"/>
            <a:ext cx="8763000" cy="1706762"/>
          </a:xfrm>
          <a:prstGeom prst="rect">
            <a:avLst/>
          </a:prstGeom>
          <a:noFill/>
          <a:ln w="9525">
            <a:noFill/>
            <a:miter lim="800000"/>
            <a:headEnd/>
            <a:tailEnd/>
          </a:ln>
        </p:spPr>
      </p:pic>
      <p:pic>
        <p:nvPicPr>
          <p:cNvPr id="4" name="Picture 6"/>
          <p:cNvPicPr>
            <a:picLocks noChangeAspect="1" noChangeArrowheads="1"/>
          </p:cNvPicPr>
          <p:nvPr/>
        </p:nvPicPr>
        <p:blipFill>
          <a:blip r:embed="rId3"/>
          <a:srcRect/>
          <a:stretch>
            <a:fillRect/>
          </a:stretch>
        </p:blipFill>
        <p:spPr bwMode="auto">
          <a:xfrm>
            <a:off x="7086600" y="4416534"/>
            <a:ext cx="2057400" cy="2441466"/>
          </a:xfrm>
          <a:prstGeom prst="rect">
            <a:avLst/>
          </a:prstGeom>
          <a:noFill/>
        </p:spPr>
      </p:pic>
      <p:sp>
        <p:nvSpPr>
          <p:cNvPr id="2" name="Title 1"/>
          <p:cNvSpPr>
            <a:spLocks noGrp="1"/>
          </p:cNvSpPr>
          <p:nvPr>
            <p:ph type="title"/>
          </p:nvPr>
        </p:nvSpPr>
        <p:spPr/>
        <p:txBody>
          <a:bodyPr/>
          <a:lstStyle/>
          <a:p>
            <a:pPr algn="ctr"/>
            <a:r>
              <a:rPr lang="en-US" dirty="0" smtClean="0">
                <a:solidFill>
                  <a:srgbClr val="FF0000"/>
                </a:solidFill>
              </a:rPr>
              <a:t>Continue…</a:t>
            </a:r>
            <a:endParaRPr lang="en-US" dirty="0"/>
          </a:p>
        </p:txBody>
      </p:sp>
      <p:sp>
        <p:nvSpPr>
          <p:cNvPr id="3" name="Content Placeholder 2"/>
          <p:cNvSpPr>
            <a:spLocks noGrp="1"/>
          </p:cNvSpPr>
          <p:nvPr>
            <p:ph idx="1"/>
          </p:nvPr>
        </p:nvSpPr>
        <p:spPr>
          <a:xfrm>
            <a:off x="914400" y="1371600"/>
            <a:ext cx="7772400" cy="5257800"/>
          </a:xfrm>
        </p:spPr>
        <p:txBody>
          <a:bodyPr>
            <a:normAutofit/>
          </a:bodyPr>
          <a:lstStyle/>
          <a:p>
            <a:pPr>
              <a:buFontTx/>
              <a:buChar char="•"/>
            </a:pPr>
            <a:r>
              <a:rPr lang="en-US" dirty="0" smtClean="0"/>
              <a:t>Without medical treatment after about ten years the HIV will turn into AIDS.</a:t>
            </a:r>
          </a:p>
          <a:p>
            <a:pPr>
              <a:buFontTx/>
              <a:buChar char="•"/>
            </a:pPr>
            <a:endParaRPr lang="en-GB" dirty="0" smtClean="0"/>
          </a:p>
          <a:p>
            <a:pPr>
              <a:buFontTx/>
              <a:buChar char="•"/>
            </a:pPr>
            <a:r>
              <a:rPr lang="en-GB" dirty="0" smtClean="0"/>
              <a:t>Antiretroviral medication can slow down the time of change between HIV and AIDS.</a:t>
            </a:r>
          </a:p>
          <a:p>
            <a:pPr>
              <a:buFontTx/>
              <a:buChar char="•"/>
            </a:pPr>
            <a:endParaRPr lang="en-GB" dirty="0" smtClean="0"/>
          </a:p>
          <a:p>
            <a:pPr>
              <a:buFontTx/>
              <a:buChar char="•"/>
            </a:pPr>
            <a:r>
              <a:rPr lang="en-GB" dirty="0" smtClean="0"/>
              <a:t> AIDS is a killer virus and once diagnosed with it you are most likely to die very quickly.</a:t>
            </a:r>
          </a:p>
          <a:p>
            <a:pPr>
              <a:buFontTx/>
              <a:buChar char="•"/>
            </a:pPr>
            <a:endParaRPr lang="en-GB" dirty="0" smtClean="0"/>
          </a:p>
          <a:p>
            <a:pPr>
              <a:buFontTx/>
              <a:buChar char="•"/>
            </a:pPr>
            <a:r>
              <a:rPr lang="en-GB" dirty="0" smtClean="0"/>
              <a:t> There is no cure.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How is HIV passed on?</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914400" y="1752600"/>
            <a:ext cx="7772400" cy="4526760"/>
          </a:xfrm>
        </p:spPr>
        <p:txBody>
          <a:bodyPr>
            <a:normAutofit/>
          </a:bodyPr>
          <a:lstStyle/>
          <a:p>
            <a:pPr marL="60325" indent="7938" algn="just">
              <a:buNone/>
            </a:pPr>
            <a:r>
              <a:rPr lang="en-US" dirty="0" smtClean="0"/>
              <a:t>You can only be infected with HIV through another person with the virus. </a:t>
            </a:r>
            <a:r>
              <a:rPr lang="en-GB" dirty="0" smtClean="0"/>
              <a:t>HIV is found in the blood and the sexual fluids of an infected person, and in the breast milk of an infected woman.</a:t>
            </a:r>
          </a:p>
          <a:p>
            <a:pPr marL="60325" indent="7938" algn="just">
              <a:buNone/>
            </a:pPr>
            <a:r>
              <a:rPr lang="en-US" dirty="0" smtClean="0"/>
              <a:t> </a:t>
            </a:r>
            <a:endParaRPr lang="en-US" dirty="0"/>
          </a:p>
        </p:txBody>
      </p:sp>
      <p:pic>
        <p:nvPicPr>
          <p:cNvPr id="1026" name="Picture 1"/>
          <p:cNvPicPr>
            <a:picLocks noChangeAspect="1" noChangeArrowheads="1"/>
          </p:cNvPicPr>
          <p:nvPr/>
        </p:nvPicPr>
        <p:blipFill>
          <a:blip r:embed="rId2"/>
          <a:srcRect/>
          <a:stretch>
            <a:fillRect/>
          </a:stretch>
        </p:blipFill>
        <p:spPr bwMode="auto">
          <a:xfrm>
            <a:off x="6553200" y="3733800"/>
            <a:ext cx="2286000" cy="29496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Continue…</a:t>
            </a:r>
            <a:endParaRPr lang="en-US" dirty="0">
              <a:solidFill>
                <a:srgbClr val="FF0000"/>
              </a:solidFill>
            </a:endParaRPr>
          </a:p>
        </p:txBody>
      </p:sp>
      <p:sp>
        <p:nvSpPr>
          <p:cNvPr id="3" name="Content Placeholder 2"/>
          <p:cNvSpPr>
            <a:spLocks noGrp="1"/>
          </p:cNvSpPr>
          <p:nvPr>
            <p:ph idx="1"/>
          </p:nvPr>
        </p:nvSpPr>
        <p:spPr>
          <a:xfrm>
            <a:off x="914400" y="1143000"/>
            <a:ext cx="7772400" cy="5715000"/>
          </a:xfrm>
        </p:spPr>
        <p:txBody>
          <a:bodyPr>
            <a:normAutofit fontScale="85000" lnSpcReduction="20000"/>
          </a:bodyPr>
          <a:lstStyle/>
          <a:p>
            <a:pPr marL="60325" indent="7938" algn="just">
              <a:buNone/>
            </a:pPr>
            <a:r>
              <a:rPr lang="en-US" sz="3500" dirty="0" smtClean="0">
                <a:solidFill>
                  <a:schemeClr val="accent3"/>
                </a:solidFill>
              </a:rPr>
              <a:t>Here are ways you can catch the virus:</a:t>
            </a:r>
          </a:p>
          <a:p>
            <a:pPr algn="just">
              <a:buFontTx/>
              <a:buChar char="•"/>
            </a:pPr>
            <a:r>
              <a:rPr lang="en-US" sz="3500" dirty="0" smtClean="0"/>
              <a:t> Having unprotected sex with an infected person.</a:t>
            </a:r>
          </a:p>
          <a:p>
            <a:pPr algn="just">
              <a:buFontTx/>
              <a:buChar char="•"/>
            </a:pPr>
            <a:r>
              <a:rPr lang="en-US" sz="3500" dirty="0" smtClean="0"/>
              <a:t> Close contact with an infected person’s blood.</a:t>
            </a:r>
          </a:p>
          <a:p>
            <a:pPr algn="just">
              <a:buFontTx/>
              <a:buChar char="•"/>
            </a:pPr>
            <a:r>
              <a:rPr lang="en-US" sz="3500" dirty="0" smtClean="0"/>
              <a:t> Use of infected blood.</a:t>
            </a:r>
          </a:p>
          <a:p>
            <a:pPr algn="just">
              <a:buFontTx/>
              <a:buChar char="•"/>
            </a:pPr>
            <a:r>
              <a:rPr lang="en-US" sz="3500" dirty="0" smtClean="0"/>
              <a:t> Mother to child - a mother with HIV giving birth to a child  or a child drinking the mothers milk.</a:t>
            </a:r>
          </a:p>
          <a:p>
            <a:pPr>
              <a:buFont typeface="Arial" pitchFamily="34" charset="0"/>
              <a:buChar char="•"/>
            </a:pPr>
            <a:r>
              <a:rPr lang="en-US" sz="3500" dirty="0" smtClean="0"/>
              <a:t>Tattoos/body piercing if equipment is not clean.</a:t>
            </a:r>
          </a:p>
          <a:p>
            <a:pPr>
              <a:buFont typeface="Arial" pitchFamily="34" charset="0"/>
              <a:buChar char="•"/>
            </a:pPr>
            <a:r>
              <a:rPr lang="en-US" sz="3500" dirty="0" smtClean="0"/>
              <a:t>Sharing razors- if blood is present </a:t>
            </a:r>
          </a:p>
          <a:p>
            <a:pPr>
              <a:buFont typeface="Arial" pitchFamily="34" charset="0"/>
              <a:buChar char="•"/>
            </a:pPr>
            <a:r>
              <a:rPr lang="en-US" sz="3500" dirty="0" smtClean="0"/>
              <a:t>Sharing used drug needl</a:t>
            </a:r>
            <a:r>
              <a:rPr lang="en-US" dirty="0" smtClean="0"/>
              <a:t>es</a:t>
            </a:r>
          </a:p>
          <a:p>
            <a:pPr>
              <a:buFont typeface="Arial" pitchFamily="34" charset="0"/>
              <a:buChar char="•"/>
            </a:pPr>
            <a:endParaRPr lang="en-US" dirty="0" smtClean="0"/>
          </a:p>
          <a:p>
            <a:pPr>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8001000" cy="914400"/>
          </a:xfrm>
        </p:spPr>
        <p:txBody>
          <a:bodyPr/>
          <a:lstStyle/>
          <a:p>
            <a:pPr algn="ctr"/>
            <a:r>
              <a:rPr lang="en-US" dirty="0" smtClean="0">
                <a:solidFill>
                  <a:srgbClr val="FF0000"/>
                </a:solidFill>
              </a:rPr>
              <a:t>How is HIV not spread?</a:t>
            </a:r>
            <a:r>
              <a:rPr lang="en-US" u="sng" dirty="0" smtClean="0">
                <a:solidFill>
                  <a:srgbClr val="FF0000"/>
                </a:solidFill>
              </a:rPr>
              <a:t/>
            </a:r>
            <a:br>
              <a:rPr lang="en-US" u="sng"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914400" y="1219200"/>
            <a:ext cx="7772400" cy="5638800"/>
          </a:xfrm>
        </p:spPr>
        <p:txBody>
          <a:bodyPr>
            <a:normAutofit lnSpcReduction="10000"/>
          </a:bodyPr>
          <a:lstStyle/>
          <a:p>
            <a:pPr algn="just">
              <a:buFont typeface="Arial" pitchFamily="34" charset="0"/>
              <a:buChar char="•"/>
            </a:pPr>
            <a:r>
              <a:rPr lang="en-US" dirty="0" smtClean="0"/>
              <a:t>Sharing crockery and cutlery.</a:t>
            </a:r>
          </a:p>
          <a:p>
            <a:pPr algn="just">
              <a:buFontTx/>
              <a:buChar char="•"/>
            </a:pPr>
            <a:r>
              <a:rPr lang="en-US" dirty="0" smtClean="0"/>
              <a:t> Insect/animal bites.</a:t>
            </a:r>
          </a:p>
          <a:p>
            <a:pPr algn="just">
              <a:buFontTx/>
              <a:buChar char="•"/>
            </a:pPr>
            <a:r>
              <a:rPr lang="en-US" dirty="0" smtClean="0"/>
              <a:t> Touching, hugging or shaking hands.</a:t>
            </a:r>
          </a:p>
          <a:p>
            <a:pPr algn="just">
              <a:buFontTx/>
              <a:buChar char="•"/>
            </a:pPr>
            <a:r>
              <a:rPr lang="en-US" dirty="0" smtClean="0"/>
              <a:t> Eating food prepared by someone with HIV.</a:t>
            </a:r>
          </a:p>
          <a:p>
            <a:pPr algn="just">
              <a:buFontTx/>
              <a:buChar char="•"/>
            </a:pPr>
            <a:r>
              <a:rPr lang="en-US" dirty="0" smtClean="0"/>
              <a:t> Toilet seats.</a:t>
            </a:r>
          </a:p>
          <a:p>
            <a:pPr algn="just">
              <a:buNone/>
            </a:pPr>
            <a:r>
              <a:rPr lang="en-US" smtClean="0"/>
              <a:t>	</a:t>
            </a:r>
            <a:r>
              <a:rPr lang="en-US" u="sng" smtClean="0"/>
              <a:t>Kissing</a:t>
            </a:r>
            <a:endParaRPr lang="en-US" u="sng" dirty="0" smtClean="0"/>
          </a:p>
          <a:p>
            <a:pPr algn="just"/>
            <a:r>
              <a:rPr lang="en-US" dirty="0" smtClean="0"/>
              <a:t>Kissing someone with HIV on the cheek does not pose any risk of you catching the disease. However ‘in mouth’ kissing does have a very low risk and there has been one incident. However, both of those peoples gums were bleeding.</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HIV/AIDS in Mauritius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In 2010, about 9000 Mauritians were living with AIDS.</a:t>
            </a:r>
          </a:p>
          <a:p>
            <a:pPr>
              <a:buNone/>
            </a:pPr>
            <a:endParaRPr lang="en-US" dirty="0" smtClean="0">
              <a:solidFill>
                <a:srgbClr val="FF0000"/>
              </a:solidFill>
            </a:endParaRPr>
          </a:p>
          <a:p>
            <a:pPr>
              <a:buNone/>
            </a:pPr>
            <a:r>
              <a:rPr lang="en-US" dirty="0" smtClean="0">
                <a:solidFill>
                  <a:srgbClr val="FF0000"/>
                </a:solidFill>
              </a:rPr>
              <a:t>Recent Statistics</a:t>
            </a:r>
          </a:p>
          <a:p>
            <a:r>
              <a:rPr lang="en-US" dirty="0" smtClean="0"/>
              <a:t>Population	 			1,250,882</a:t>
            </a:r>
          </a:p>
          <a:p>
            <a:r>
              <a:rPr lang="en-US" dirty="0" smtClean="0"/>
              <a:t>People Living with HIV/AIDS	13,000</a:t>
            </a:r>
          </a:p>
          <a:p>
            <a:r>
              <a:rPr lang="en-US" dirty="0" smtClean="0"/>
              <a:t>Adult HIV/AIDS Prevalence Rate	 1.7%</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srcRect/>
          <a:stretch>
            <a:fillRect/>
          </a:stretch>
        </p:blipFill>
        <p:spPr bwMode="auto">
          <a:xfrm>
            <a:off x="7924800" y="0"/>
            <a:ext cx="1219200" cy="1219200"/>
          </a:xfrm>
          <a:prstGeom prst="rect">
            <a:avLst/>
          </a:prstGeom>
          <a:noFill/>
          <a:ln w="9525">
            <a:noFill/>
            <a:miter lim="800000"/>
            <a:headEnd/>
            <a:tailEnd/>
          </a:ln>
        </p:spPr>
      </p:pic>
      <p:pic>
        <p:nvPicPr>
          <p:cNvPr id="4" name="Picture 4"/>
          <p:cNvPicPr>
            <a:picLocks noChangeAspect="1" noChangeArrowheads="1"/>
          </p:cNvPicPr>
          <p:nvPr/>
        </p:nvPicPr>
        <p:blipFill>
          <a:blip r:embed="rId3"/>
          <a:srcRect/>
          <a:stretch>
            <a:fillRect/>
          </a:stretch>
        </p:blipFill>
        <p:spPr bwMode="auto">
          <a:xfrm>
            <a:off x="381000" y="0"/>
            <a:ext cx="1447800" cy="1240282"/>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solidFill>
                  <a:srgbClr val="FF0000"/>
                </a:solidFill>
              </a:rPr>
              <a:t>HIV/AIDS in Africa</a:t>
            </a:r>
            <a:endParaRPr lang="en-US" dirty="0"/>
          </a:p>
        </p:txBody>
      </p:sp>
      <p:sp>
        <p:nvSpPr>
          <p:cNvPr id="3" name="Content Placeholder 2"/>
          <p:cNvSpPr>
            <a:spLocks noGrp="1"/>
          </p:cNvSpPr>
          <p:nvPr>
            <p:ph idx="1"/>
          </p:nvPr>
        </p:nvSpPr>
        <p:spPr>
          <a:xfrm>
            <a:off x="838200" y="1143000"/>
            <a:ext cx="7772400" cy="5715000"/>
          </a:xfrm>
        </p:spPr>
        <p:txBody>
          <a:bodyPr>
            <a:normAutofit fontScale="92500"/>
          </a:bodyPr>
          <a:lstStyle/>
          <a:p>
            <a:pPr algn="just">
              <a:spcBef>
                <a:spcPct val="0"/>
              </a:spcBef>
            </a:pPr>
            <a:r>
              <a:rPr lang="en-GB" dirty="0" smtClean="0"/>
              <a:t>Sub-Saharan Africa is the region of the world that is most affected by HIV &amp; AIDS. An estimated 25.8 million people were living with HIV at the end of 2005 and approximately 3.1 million new infections occurred during that year. In just the past year the epidemic has claimed the lives of an estimated 2.4 million people in this region. More than twelve million children have been orphaned by AIDS.</a:t>
            </a:r>
            <a:r>
              <a:rPr lang="en-US" dirty="0" smtClean="0"/>
              <a:t> </a:t>
            </a:r>
          </a:p>
          <a:p>
            <a:pPr algn="just">
              <a:spcBef>
                <a:spcPct val="0"/>
              </a:spcBef>
            </a:pPr>
            <a:r>
              <a:rPr lang="en-US" dirty="0" smtClean="0"/>
              <a:t>During 2009,  an estimated 1.3 millions Africans died from AIDS. Almost 90% of the 16.6 million children orphaned by AIDS live in Sub- Saharan </a:t>
            </a:r>
            <a:r>
              <a:rPr lang="en-GB" dirty="0" smtClean="0"/>
              <a:t>Africa. </a:t>
            </a:r>
          </a:p>
          <a:p>
            <a:pPr>
              <a:spcBef>
                <a:spcPct val="0"/>
              </a:spcBef>
            </a:pPr>
            <a:endParaRPr lang="en-GB" dirty="0" smtClean="0"/>
          </a:p>
          <a:p>
            <a:pPr>
              <a:spcBef>
                <a:spcPct val="0"/>
              </a:spcBef>
            </a:pPr>
            <a:endParaRPr lang="en-GB" dirty="0" smtClean="0"/>
          </a:p>
          <a:p>
            <a:pPr algn="just"/>
            <a:endParaRPr lang="en-US" dirty="0" smtClean="0"/>
          </a:p>
          <a:p>
            <a:pPr algn="just"/>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4*#ppt_w"/>
                                          </p:val>
                                        </p:tav>
                                        <p:tav tm="100000">
                                          <p:val>
                                            <p:strVal val="#ppt_w"/>
                                          </p:val>
                                        </p:tav>
                                      </p:tavLst>
                                    </p:anim>
                                    <p:anim calcmode="lin" valueType="num">
                                      <p:cBhvr>
                                        <p:cTn id="8" dur="2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Can HIV be cured?</a:t>
            </a:r>
            <a:endParaRPr lang="en-US" dirty="0">
              <a:solidFill>
                <a:srgbClr val="FF0000"/>
              </a:solidFill>
            </a:endParaRPr>
          </a:p>
        </p:txBody>
      </p:sp>
      <p:sp>
        <p:nvSpPr>
          <p:cNvPr id="3" name="Content Placeholder 2"/>
          <p:cNvSpPr>
            <a:spLocks noGrp="1"/>
          </p:cNvSpPr>
          <p:nvPr>
            <p:ph idx="1"/>
          </p:nvPr>
        </p:nvSpPr>
        <p:spPr/>
        <p:txBody>
          <a:bodyPr/>
          <a:lstStyle/>
          <a:p>
            <a:pPr>
              <a:buFont typeface="Arial" pitchFamily="34" charset="0"/>
              <a:buChar char="•"/>
            </a:pPr>
            <a:r>
              <a:rPr lang="en-US" dirty="0" smtClean="0">
                <a:solidFill>
                  <a:srgbClr val="FFFF00"/>
                </a:solidFill>
                <a:effectLst>
                  <a:outerShdw blurRad="38100" dist="38100" dir="2700000" algn="tl">
                    <a:srgbClr val="FFFFFF"/>
                  </a:outerShdw>
                </a:effectLst>
              </a:rPr>
              <a:t>NO!</a:t>
            </a:r>
            <a:r>
              <a:rPr lang="en-US" dirty="0" smtClean="0"/>
              <a:t> Drugs are available to manage the disease, but HIV stays in the body forever!</a:t>
            </a:r>
          </a:p>
          <a:p>
            <a:pPr>
              <a:buFont typeface="Arial" pitchFamily="34" charset="0"/>
              <a:buChar char="•"/>
            </a:pPr>
            <a:endParaRPr lang="en-US" dirty="0" smtClean="0"/>
          </a:p>
          <a:p>
            <a:pPr>
              <a:buFont typeface="Arial" pitchFamily="34" charset="0"/>
              <a:buChar char="•"/>
            </a:pPr>
            <a:r>
              <a:rPr lang="en-US" dirty="0" smtClean="0">
                <a:solidFill>
                  <a:srgbClr val="FFFF00"/>
                </a:solidFill>
                <a:effectLst>
                  <a:outerShdw blurRad="38100" dist="38100" dir="2700000" algn="tl">
                    <a:srgbClr val="FFFFFF"/>
                  </a:outerShdw>
                </a:effectLst>
              </a:rPr>
              <a:t>PROBLEM</a:t>
            </a:r>
            <a:r>
              <a:rPr lang="en-US" dirty="0" smtClean="0"/>
              <a:t>: RNA viruses mutate at a very high rate.  A person with HIV under control can evolve resistance to the drug treatments.</a:t>
            </a:r>
          </a:p>
          <a:p>
            <a:pPr>
              <a:buFont typeface="Arial" pitchFamily="34" charset="0"/>
              <a:buChar char="•"/>
            </a:pPr>
            <a:endParaRPr lang="en-US" dirty="0" smtClean="0"/>
          </a:p>
          <a:p>
            <a:pPr>
              <a:buFont typeface="Arial" pitchFamily="34" charset="0"/>
              <a:buChar char="•"/>
            </a:pPr>
            <a:r>
              <a:rPr lang="en-US" dirty="0" smtClean="0"/>
              <a:t>Some infected persons have several strains of HIV in their bodies.</a:t>
            </a:r>
          </a:p>
          <a:p>
            <a:endParaRPr lang="en-US" dirty="0" smtClean="0"/>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kern="10" dirty="0" smtClean="0">
                <a:ln w="9525">
                  <a:noFill/>
                  <a:round/>
                  <a:headEnd/>
                  <a:tailEnd/>
                </a:ln>
                <a:solidFill>
                  <a:srgbClr val="FF0000"/>
                </a:solidFill>
                <a:cs typeface="Times New Roman"/>
              </a:rPr>
              <a:t>Cures &amp; Prevention</a:t>
            </a:r>
            <a:r>
              <a:rPr lang="en-US" kern="10" dirty="0" smtClean="0">
                <a:ln w="9525">
                  <a:noFill/>
                  <a:round/>
                  <a:headEnd/>
                  <a:tailEnd/>
                </a:ln>
                <a:solidFill>
                  <a:srgbClr val="336699"/>
                </a:solidFill>
                <a:cs typeface="Times New Roman"/>
              </a:rPr>
              <a:t/>
            </a:r>
            <a:br>
              <a:rPr lang="en-US" kern="10" dirty="0" smtClean="0">
                <a:ln w="9525">
                  <a:noFill/>
                  <a:round/>
                  <a:headEnd/>
                  <a:tailEnd/>
                </a:ln>
                <a:solidFill>
                  <a:srgbClr val="336699"/>
                </a:solidFill>
                <a:cs typeface="Times New Roman"/>
              </a:rPr>
            </a:br>
            <a:endParaRPr lang="en-US" dirty="0"/>
          </a:p>
        </p:txBody>
      </p:sp>
      <p:sp>
        <p:nvSpPr>
          <p:cNvPr id="3" name="Content Placeholder 2"/>
          <p:cNvSpPr>
            <a:spLocks noGrp="1"/>
          </p:cNvSpPr>
          <p:nvPr>
            <p:ph idx="1"/>
          </p:nvPr>
        </p:nvSpPr>
        <p:spPr>
          <a:xfrm>
            <a:off x="914400" y="1295400"/>
            <a:ext cx="7772400" cy="5410200"/>
          </a:xfrm>
        </p:spPr>
        <p:txBody>
          <a:bodyPr>
            <a:normAutofit fontScale="92500"/>
          </a:bodyPr>
          <a:lstStyle/>
          <a:p>
            <a:pPr algn="just">
              <a:buFont typeface="Arial" pitchFamily="34" charset="0"/>
              <a:buChar char="•"/>
            </a:pPr>
            <a:r>
              <a:rPr lang="en-US" dirty="0" smtClean="0"/>
              <a:t>There is no actual cure for HIV &amp; AIDS. However there are ways you can prevent yourself from catching the virus in the first place, or slowing down the transmission from HIV to AIDS.</a:t>
            </a:r>
          </a:p>
          <a:p>
            <a:pPr algn="just">
              <a:buFont typeface="Arial" pitchFamily="34" charset="0"/>
              <a:buChar char="•"/>
            </a:pPr>
            <a:r>
              <a:rPr lang="en-US" dirty="0" smtClean="0"/>
              <a:t>You can prevent yourself from getting AIDS by using contraception when having sex with people who are HIV+ and not coming in close contact with their blood.</a:t>
            </a:r>
          </a:p>
          <a:p>
            <a:pPr algn="just">
              <a:buFont typeface="Arial" pitchFamily="34" charset="0"/>
              <a:buChar char="•"/>
            </a:pPr>
            <a:r>
              <a:rPr lang="en-US" dirty="0" smtClean="0"/>
              <a:t>If you already have HIV you can use </a:t>
            </a:r>
            <a:r>
              <a:rPr lang="en-GB" dirty="0" smtClean="0"/>
              <a:t>antiretroviral medication, which slows the progression from HIV to AIDS and keeps some people healthy for many years.</a:t>
            </a:r>
            <a:endParaRPr lang="en-US" dirty="0" smtClean="0"/>
          </a:p>
          <a:p>
            <a:endParaRPr lang="en-US" dirty="0"/>
          </a:p>
        </p:txBody>
      </p:sp>
      <p:pic>
        <p:nvPicPr>
          <p:cNvPr id="4" name="Picture 6"/>
          <p:cNvPicPr>
            <a:picLocks noChangeAspect="1" noChangeArrowheads="1"/>
          </p:cNvPicPr>
          <p:nvPr/>
        </p:nvPicPr>
        <p:blipFill>
          <a:blip r:embed="rId2"/>
          <a:srcRect/>
          <a:stretch>
            <a:fillRect/>
          </a:stretch>
        </p:blipFill>
        <p:spPr bwMode="auto">
          <a:xfrm>
            <a:off x="2743200" y="1981200"/>
            <a:ext cx="3810000" cy="3810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incoat-300x213.jpg"/>
          <p:cNvPicPr>
            <a:picLocks noChangeAspect="1" noChangeArrowheads="1"/>
          </p:cNvPicPr>
          <p:nvPr/>
        </p:nvPicPr>
        <p:blipFill>
          <a:blip r:embed="rId3"/>
          <a:srcRect/>
          <a:stretch>
            <a:fillRect/>
          </a:stretch>
        </p:blipFill>
        <p:spPr bwMode="auto">
          <a:xfrm>
            <a:off x="6286500" y="0"/>
            <a:ext cx="2857500" cy="2028825"/>
          </a:xfrm>
          <a:prstGeom prst="rect">
            <a:avLst/>
          </a:prstGeom>
          <a:noFill/>
        </p:spPr>
      </p:pic>
      <p:sp>
        <p:nvSpPr>
          <p:cNvPr id="2" name="Title 1"/>
          <p:cNvSpPr>
            <a:spLocks noGrp="1"/>
          </p:cNvSpPr>
          <p:nvPr>
            <p:ph type="title"/>
          </p:nvPr>
        </p:nvSpPr>
        <p:spPr/>
        <p:txBody>
          <a:bodyPr/>
          <a:lstStyle/>
          <a:p>
            <a:pPr algn="ctr"/>
            <a:r>
              <a:rPr lang="en-US" dirty="0" smtClean="0">
                <a:solidFill>
                  <a:srgbClr val="FF0000"/>
                </a:solidFill>
              </a:rPr>
              <a:t>How to protect yourself from HIV?</a:t>
            </a:r>
            <a:endParaRPr lang="en-US" dirty="0">
              <a:solidFill>
                <a:srgbClr val="FF0000"/>
              </a:solidFill>
            </a:endParaRPr>
          </a:p>
        </p:txBody>
      </p:sp>
      <p:sp>
        <p:nvSpPr>
          <p:cNvPr id="6" name="Content Placeholder 5"/>
          <p:cNvSpPr>
            <a:spLocks noGrp="1"/>
          </p:cNvSpPr>
          <p:nvPr>
            <p:ph idx="1"/>
          </p:nvPr>
        </p:nvSpPr>
        <p:spPr>
          <a:xfrm>
            <a:off x="914400" y="1783560"/>
            <a:ext cx="3276600" cy="654840"/>
          </a:xfrm>
        </p:spPr>
        <p:txBody>
          <a:bodyPr/>
          <a:lstStyle/>
          <a:p>
            <a:pPr>
              <a:buFont typeface="Arial" pitchFamily="34" charset="0"/>
              <a:buChar char="•"/>
            </a:pPr>
            <a:r>
              <a:rPr lang="en-US" dirty="0" smtClean="0"/>
              <a:t>Use condom</a:t>
            </a:r>
          </a:p>
          <a:p>
            <a:endParaRPr lang="en-US" dirty="0"/>
          </a:p>
        </p:txBody>
      </p:sp>
      <p:pic>
        <p:nvPicPr>
          <p:cNvPr id="1029" name="Picture 5" descr="F:\protect01.jpg"/>
          <p:cNvPicPr>
            <a:picLocks noChangeAspect="1" noChangeArrowheads="1"/>
          </p:cNvPicPr>
          <p:nvPr/>
        </p:nvPicPr>
        <p:blipFill>
          <a:blip r:embed="rId4"/>
          <a:srcRect/>
          <a:stretch>
            <a:fillRect/>
          </a:stretch>
        </p:blipFill>
        <p:spPr bwMode="auto">
          <a:xfrm>
            <a:off x="1143000" y="2362200"/>
            <a:ext cx="2819400" cy="1123520"/>
          </a:xfrm>
          <a:prstGeom prst="rect">
            <a:avLst/>
          </a:prstGeom>
          <a:noFill/>
        </p:spPr>
      </p:pic>
      <p:sp>
        <p:nvSpPr>
          <p:cNvPr id="11" name="TextBox 10"/>
          <p:cNvSpPr txBox="1"/>
          <p:nvPr/>
        </p:nvSpPr>
        <p:spPr>
          <a:xfrm>
            <a:off x="990600" y="3810000"/>
            <a:ext cx="3962400" cy="553998"/>
          </a:xfrm>
          <a:prstGeom prst="rect">
            <a:avLst/>
          </a:prstGeom>
          <a:noFill/>
        </p:spPr>
        <p:txBody>
          <a:bodyPr wrap="square" rtlCol="0">
            <a:spAutoFit/>
          </a:bodyPr>
          <a:lstStyle/>
          <a:p>
            <a:pPr>
              <a:buFont typeface="Arial" pitchFamily="34" charset="0"/>
              <a:buChar char="•"/>
            </a:pPr>
            <a:r>
              <a:rPr lang="en-US" sz="3000" dirty="0" smtClean="0"/>
              <a:t> Mutual monogamy</a:t>
            </a:r>
            <a:endParaRPr lang="en-US" sz="3000" dirty="0"/>
          </a:p>
        </p:txBody>
      </p:sp>
      <p:pic>
        <p:nvPicPr>
          <p:cNvPr id="1030" name="Picture 6" descr="F:\protect04.jpg"/>
          <p:cNvPicPr>
            <a:picLocks noChangeAspect="1" noChangeArrowheads="1"/>
          </p:cNvPicPr>
          <p:nvPr/>
        </p:nvPicPr>
        <p:blipFill>
          <a:blip r:embed="rId5"/>
          <a:srcRect/>
          <a:stretch>
            <a:fillRect/>
          </a:stretch>
        </p:blipFill>
        <p:spPr bwMode="auto">
          <a:xfrm>
            <a:off x="914400" y="4495800"/>
            <a:ext cx="3800475" cy="1514475"/>
          </a:xfrm>
          <a:prstGeom prst="rect">
            <a:avLst/>
          </a:prstGeom>
          <a:noFill/>
        </p:spPr>
      </p:pic>
      <p:sp>
        <p:nvSpPr>
          <p:cNvPr id="13" name="TextBox 12"/>
          <p:cNvSpPr txBox="1"/>
          <p:nvPr/>
        </p:nvSpPr>
        <p:spPr>
          <a:xfrm>
            <a:off x="6096000" y="2667000"/>
            <a:ext cx="2362200" cy="553998"/>
          </a:xfrm>
          <a:prstGeom prst="rect">
            <a:avLst/>
          </a:prstGeom>
          <a:noFill/>
        </p:spPr>
        <p:txBody>
          <a:bodyPr wrap="square" rtlCol="0">
            <a:spAutoFit/>
          </a:bodyPr>
          <a:lstStyle/>
          <a:p>
            <a:pPr>
              <a:buFont typeface="Arial" pitchFamily="34" charset="0"/>
              <a:buChar char="•"/>
            </a:pPr>
            <a:r>
              <a:rPr lang="en-US" sz="3000" dirty="0" smtClean="0"/>
              <a:t> Abstinence</a:t>
            </a:r>
            <a:endParaRPr lang="en-US" sz="3000" dirty="0"/>
          </a:p>
        </p:txBody>
      </p:sp>
      <p:pic>
        <p:nvPicPr>
          <p:cNvPr id="1031" name="Picture 7" descr="C:\Users\COMPAQ\Pictures\hiv posters\poster2.jpg"/>
          <p:cNvPicPr>
            <a:picLocks noChangeAspect="1" noChangeArrowheads="1"/>
          </p:cNvPicPr>
          <p:nvPr/>
        </p:nvPicPr>
        <p:blipFill>
          <a:blip r:embed="rId6"/>
          <a:srcRect/>
          <a:stretch>
            <a:fillRect/>
          </a:stretch>
        </p:blipFill>
        <p:spPr bwMode="auto">
          <a:xfrm>
            <a:off x="6019800" y="3200400"/>
            <a:ext cx="2362200" cy="33311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3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AppData\Local\Microsoft\Windows\Temporary Internet Files\Content.IE5\TLYMYHUI\MC900060177[1].wmf"/>
          <p:cNvPicPr>
            <a:picLocks noChangeAspect="1" noChangeArrowheads="1"/>
          </p:cNvPicPr>
          <p:nvPr/>
        </p:nvPicPr>
        <p:blipFill>
          <a:blip r:embed="rId2"/>
          <a:srcRect/>
          <a:stretch>
            <a:fillRect/>
          </a:stretch>
        </p:blipFill>
        <p:spPr bwMode="auto">
          <a:xfrm>
            <a:off x="6553200" y="560717"/>
            <a:ext cx="2094875" cy="241108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FF0000"/>
                </a:solidFill>
              </a:rPr>
              <a:t>Saying……………</a:t>
            </a:r>
            <a:endParaRPr lang="en-US" dirty="0">
              <a:solidFill>
                <a:srgbClr val="FF0000"/>
              </a:solidFill>
            </a:endParaRPr>
          </a:p>
        </p:txBody>
      </p:sp>
      <p:sp>
        <p:nvSpPr>
          <p:cNvPr id="3" name="Content Placeholder 2"/>
          <p:cNvSpPr>
            <a:spLocks noGrp="1"/>
          </p:cNvSpPr>
          <p:nvPr>
            <p:ph idx="1"/>
          </p:nvPr>
        </p:nvSpPr>
        <p:spPr>
          <a:xfrm>
            <a:off x="914400" y="2088360"/>
            <a:ext cx="7772400" cy="4769640"/>
          </a:xfrm>
        </p:spPr>
        <p:txBody>
          <a:bodyPr>
            <a:normAutofit/>
          </a:bodyPr>
          <a:lstStyle/>
          <a:p>
            <a:pPr algn="ctr">
              <a:buNone/>
            </a:pPr>
            <a:r>
              <a:rPr lang="en-US" sz="5400" dirty="0" smtClean="0">
                <a:solidFill>
                  <a:srgbClr val="FFFF00"/>
                </a:solidFill>
              </a:rPr>
              <a:t>Prevention is better than cure </a:t>
            </a:r>
            <a:r>
              <a:rPr lang="en-US" sz="5400" dirty="0" smtClean="0"/>
              <a:t>but for </a:t>
            </a:r>
            <a:r>
              <a:rPr lang="en-US" sz="5400" dirty="0" smtClean="0">
                <a:solidFill>
                  <a:srgbClr val="FF0000"/>
                </a:solidFill>
              </a:rPr>
              <a:t>AIDS</a:t>
            </a:r>
            <a:r>
              <a:rPr lang="en-US" sz="5400" dirty="0" smtClean="0"/>
              <a:t> the saying goes as </a:t>
            </a:r>
          </a:p>
          <a:p>
            <a:pPr algn="ctr">
              <a:buNone/>
            </a:pPr>
            <a:r>
              <a:rPr lang="en-US" sz="5400" dirty="0" smtClean="0">
                <a:solidFill>
                  <a:srgbClr val="FFFF00"/>
                </a:solidFill>
              </a:rPr>
              <a:t>Prevention is better than </a:t>
            </a:r>
            <a:r>
              <a:rPr lang="en-US" sz="5400" dirty="0" smtClean="0">
                <a:solidFill>
                  <a:srgbClr val="FF0000"/>
                </a:solidFill>
              </a:rPr>
              <a:t>NO</a:t>
            </a:r>
            <a:r>
              <a:rPr lang="en-US" sz="5400" dirty="0" smtClean="0">
                <a:solidFill>
                  <a:srgbClr val="FFFF00"/>
                </a:solidFill>
              </a:rPr>
              <a:t> CURE</a:t>
            </a:r>
            <a:endParaRPr lang="en-US" sz="5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noChangeAspect="1"/>
          </p:cNvGraphicFramePr>
          <p:nvPr/>
        </p:nvGraphicFramePr>
        <p:xfrm>
          <a:off x="3810000" y="4724400"/>
          <a:ext cx="1752600" cy="1478756"/>
        </p:xfrm>
        <a:graphic>
          <a:graphicData uri="http://schemas.openxmlformats.org/presentationml/2006/ole">
            <p:oleObj spid="_x0000_s1026" name="Package" showAsIcon="1" r:id="rId3" imgW="914400" imgH="771480" progId="Package">
              <p:embed/>
            </p:oleObj>
          </a:graphicData>
        </a:graphic>
      </p:graphicFrame>
      <p:sp>
        <p:nvSpPr>
          <p:cNvPr id="5" name="Rectangle 4"/>
          <p:cNvSpPr/>
          <p:nvPr/>
        </p:nvSpPr>
        <p:spPr>
          <a:xfrm>
            <a:off x="1143000" y="1143000"/>
            <a:ext cx="7032694" cy="1846659"/>
          </a:xfrm>
          <a:prstGeom prst="rect">
            <a:avLst/>
          </a:prstGeom>
          <a:noFill/>
        </p:spPr>
        <p:txBody>
          <a:bodyPr wrap="none" lIns="91440" tIns="45720" rIns="91440" bIns="45720">
            <a:spAutoFit/>
          </a:bodyPr>
          <a:lstStyle/>
          <a:p>
            <a:pPr algn="ctr"/>
            <a:r>
              <a:rPr 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Quiz </a:t>
            </a: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on AIDS</a:t>
            </a:r>
          </a:p>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Press on the link below</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OMPAQ\Desktop\hiv\hiv posters\aids_ribbon-3290.gif"/>
          <p:cNvPicPr>
            <a:picLocks noChangeAspect="1" noChangeArrowheads="1" noCrop="1"/>
          </p:cNvPicPr>
          <p:nvPr/>
        </p:nvPicPr>
        <p:blipFill>
          <a:blip r:embed="rId2"/>
          <a:srcRect/>
          <a:stretch>
            <a:fillRect/>
          </a:stretch>
        </p:blipFill>
        <p:spPr bwMode="auto">
          <a:xfrm>
            <a:off x="7663542" y="4953000"/>
            <a:ext cx="1404257" cy="1905000"/>
          </a:xfrm>
          <a:prstGeom prst="rect">
            <a:avLst/>
          </a:prstGeom>
          <a:noFill/>
        </p:spPr>
      </p:pic>
      <p:sp>
        <p:nvSpPr>
          <p:cNvPr id="2" name="Title 1"/>
          <p:cNvSpPr>
            <a:spLocks noGrp="1"/>
          </p:cNvSpPr>
          <p:nvPr>
            <p:ph type="title"/>
          </p:nvPr>
        </p:nvSpPr>
        <p:spPr>
          <a:xfrm>
            <a:off x="457200" y="990600"/>
            <a:ext cx="8229600" cy="4953000"/>
          </a:xfrm>
        </p:spPr>
        <p:txBody>
          <a:bodyPr>
            <a:normAutofit/>
          </a:bodyPr>
          <a:lstStyle/>
          <a:p>
            <a:r>
              <a:rPr lang="en-GB" sz="5400" dirty="0" smtClean="0">
                <a:solidFill>
                  <a:srgbClr val="FF0000"/>
                </a:solidFill>
              </a:rPr>
              <a:t>HIV</a:t>
            </a:r>
            <a:r>
              <a:rPr lang="en-GB" sz="5400" dirty="0" smtClean="0"/>
              <a:t> – </a:t>
            </a:r>
            <a:r>
              <a:rPr lang="en-GB" sz="5400" dirty="0" smtClean="0">
                <a:solidFill>
                  <a:srgbClr val="00B0F0"/>
                </a:solidFill>
              </a:rPr>
              <a:t>H</a:t>
            </a:r>
            <a:r>
              <a:rPr lang="en-GB" sz="5400" dirty="0" smtClean="0"/>
              <a:t>uman </a:t>
            </a:r>
            <a:r>
              <a:rPr lang="en-GB" sz="5400" dirty="0" smtClean="0">
                <a:solidFill>
                  <a:srgbClr val="00B0F0"/>
                </a:solidFill>
              </a:rPr>
              <a:t>I</a:t>
            </a:r>
            <a:r>
              <a:rPr lang="en-GB" sz="5400" dirty="0" smtClean="0"/>
              <a:t>mmunodeficiency </a:t>
            </a:r>
            <a:r>
              <a:rPr lang="en-GB" sz="5400" dirty="0" smtClean="0">
                <a:solidFill>
                  <a:srgbClr val="00B0F0"/>
                </a:solidFill>
              </a:rPr>
              <a:t>V</a:t>
            </a:r>
            <a:r>
              <a:rPr lang="en-GB" sz="5400" dirty="0" smtClean="0"/>
              <a:t>irus</a:t>
            </a:r>
            <a:r>
              <a:rPr lang="en-GB" dirty="0" smtClean="0"/>
              <a:t/>
            </a:r>
            <a:br>
              <a:rPr lang="en-GB" dirty="0" smtClean="0"/>
            </a:br>
            <a:r>
              <a:rPr lang="en-GB" dirty="0" smtClean="0"/>
              <a:t/>
            </a:r>
            <a:br>
              <a:rPr lang="en-GB" dirty="0" smtClean="0"/>
            </a:br>
            <a:r>
              <a:rPr lang="en-GB" dirty="0" smtClean="0"/>
              <a:t/>
            </a:r>
            <a:br>
              <a:rPr lang="en-GB" dirty="0" smtClean="0"/>
            </a:br>
            <a:r>
              <a:rPr lang="en-GB" sz="5400" dirty="0" smtClean="0">
                <a:solidFill>
                  <a:srgbClr val="FF0000"/>
                </a:solidFill>
              </a:rPr>
              <a:t>AIDS</a:t>
            </a:r>
            <a:r>
              <a:rPr lang="en-GB" sz="5400" dirty="0" smtClean="0"/>
              <a:t> – </a:t>
            </a:r>
            <a:r>
              <a:rPr lang="en-GB" sz="5400" dirty="0" smtClean="0">
                <a:solidFill>
                  <a:srgbClr val="00B0F0"/>
                </a:solidFill>
              </a:rPr>
              <a:t>A</a:t>
            </a:r>
            <a:r>
              <a:rPr lang="en-GB" sz="5400" dirty="0" smtClean="0"/>
              <a:t>uto </a:t>
            </a:r>
            <a:r>
              <a:rPr lang="en-GB" sz="5400" dirty="0" smtClean="0">
                <a:solidFill>
                  <a:srgbClr val="00B0F0"/>
                </a:solidFill>
              </a:rPr>
              <a:t>I</a:t>
            </a:r>
            <a:r>
              <a:rPr lang="en-GB" sz="5400" dirty="0" smtClean="0"/>
              <a:t>mmune </a:t>
            </a:r>
            <a:r>
              <a:rPr lang="en-GB" sz="5400" dirty="0" smtClean="0">
                <a:solidFill>
                  <a:srgbClr val="00B0F0"/>
                </a:solidFill>
              </a:rPr>
              <a:t>D</a:t>
            </a:r>
            <a:r>
              <a:rPr lang="en-GB" sz="5400" dirty="0" smtClean="0"/>
              <a:t>eficiency </a:t>
            </a:r>
            <a:r>
              <a:rPr lang="en-GB" sz="5400" dirty="0" smtClean="0">
                <a:solidFill>
                  <a:srgbClr val="00B0F0"/>
                </a:solidFill>
              </a:rPr>
              <a:t>S</a:t>
            </a:r>
            <a:r>
              <a:rPr lang="en-GB" sz="5400" dirty="0" smtClean="0"/>
              <a:t>yndrome</a:t>
            </a:r>
            <a:endParaRPr lang="en-US" sz="5400" dirty="0"/>
          </a:p>
        </p:txBody>
      </p:sp>
    </p:spTree>
  </p:cSld>
  <p:clrMapOvr>
    <a:masterClrMapping/>
  </p:clrMapOvr>
  <p:transition spd="slow" advClick="0" advTm="1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HIV History</a:t>
            </a:r>
            <a:endParaRPr lang="en-US" dirty="0">
              <a:solidFill>
                <a:srgbClr val="FF0000"/>
              </a:solidFill>
            </a:endParaRPr>
          </a:p>
        </p:txBody>
      </p:sp>
      <p:sp>
        <p:nvSpPr>
          <p:cNvPr id="3" name="Content Placeholder 2"/>
          <p:cNvSpPr>
            <a:spLocks noGrp="1"/>
          </p:cNvSpPr>
          <p:nvPr>
            <p:ph idx="1"/>
          </p:nvPr>
        </p:nvSpPr>
        <p:spPr>
          <a:xfrm>
            <a:off x="914400" y="1447800"/>
            <a:ext cx="7772400" cy="5181600"/>
          </a:xfrm>
        </p:spPr>
        <p:txBody>
          <a:bodyPr>
            <a:normAutofit fontScale="92500"/>
          </a:bodyPr>
          <a:lstStyle/>
          <a:p>
            <a:pPr eaLnBrk="0" hangingPunct="0">
              <a:spcBef>
                <a:spcPts val="1500"/>
              </a:spcBef>
              <a:buClr>
                <a:schemeClr val="tx1"/>
              </a:buClr>
              <a:buSzTx/>
              <a:buFont typeface="Arial" pitchFamily="34" charset="0"/>
              <a:buChar char="•"/>
            </a:pPr>
            <a:r>
              <a:rPr lang="en-US" altLang="en-US" sz="3200" b="1" dirty="0" smtClean="0"/>
              <a:t>HIV is thought to have entered into humans somewhere between 1914 and 1940.</a:t>
            </a:r>
          </a:p>
          <a:p>
            <a:pPr eaLnBrk="0" hangingPunct="0">
              <a:spcBef>
                <a:spcPts val="1500"/>
              </a:spcBef>
              <a:buClr>
                <a:schemeClr val="tx1"/>
              </a:buClr>
              <a:buSzTx/>
              <a:buFont typeface="Arial" pitchFamily="34" charset="0"/>
              <a:buChar char="•"/>
            </a:pPr>
            <a:r>
              <a:rPr lang="en-US" altLang="en-US" sz="3200" b="1" dirty="0" smtClean="0"/>
              <a:t>In 1983, a retrovirus, now called human immunodeficiency virus (HIV), had been identified as the cause of AIDS.</a:t>
            </a:r>
          </a:p>
          <a:p>
            <a:pPr eaLnBrk="0" hangingPunct="0">
              <a:spcBef>
                <a:spcPts val="1500"/>
              </a:spcBef>
              <a:buClr>
                <a:schemeClr val="tx1"/>
              </a:buClr>
              <a:buSzTx/>
              <a:buFont typeface="Arial" pitchFamily="34" charset="0"/>
              <a:buChar char="•"/>
            </a:pPr>
            <a:r>
              <a:rPr lang="en-US" altLang="en-US" sz="3200" b="1" dirty="0" smtClean="0"/>
              <a:t>The HIV antibody test has be used to screen all blood supplies in the U.S. since 1985.</a:t>
            </a:r>
          </a:p>
          <a:p>
            <a:pPr eaLnBrk="0" hangingPunct="0">
              <a:spcBef>
                <a:spcPts val="1500"/>
              </a:spcBef>
              <a:buClr>
                <a:schemeClr val="tx1"/>
              </a:buClr>
              <a:buSzTx/>
              <a:buFont typeface="Arial" pitchFamily="34" charset="0"/>
              <a:buChar char="•"/>
            </a:pPr>
            <a:r>
              <a:rPr lang="en-US" altLang="en-US" sz="3200" b="1" dirty="0" smtClean="0"/>
              <a:t>People receiving blood or blood products before 1985 may have been infected.</a:t>
            </a:r>
          </a:p>
          <a:p>
            <a:pPr eaLnBrk="0" hangingPunct="0">
              <a:spcBef>
                <a:spcPts val="1500"/>
              </a:spcBef>
              <a:buClr>
                <a:srgbClr val="339933"/>
              </a:buClr>
              <a:buSzTx/>
              <a:buFontTx/>
              <a:buNone/>
            </a:pPr>
            <a:endParaRPr lang="en-US" altLang="en-US" sz="3200" b="1" dirty="0" smtClean="0"/>
          </a:p>
          <a:p>
            <a:endParaRPr 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Human Immunodeficiency Virus</a:t>
            </a:r>
            <a:endParaRPr lang="en-US" dirty="0">
              <a:solidFill>
                <a:srgbClr val="FF0000"/>
              </a:solidFill>
            </a:endParaRPr>
          </a:p>
        </p:txBody>
      </p:sp>
      <p:sp>
        <p:nvSpPr>
          <p:cNvPr id="3" name="Content Placeholder 2"/>
          <p:cNvSpPr>
            <a:spLocks noGrp="1"/>
          </p:cNvSpPr>
          <p:nvPr>
            <p:ph idx="1"/>
          </p:nvPr>
        </p:nvSpPr>
        <p:spPr>
          <a:xfrm>
            <a:off x="914400" y="1752600"/>
            <a:ext cx="7772400" cy="5060160"/>
          </a:xfrm>
        </p:spPr>
        <p:txBody>
          <a:bodyPr/>
          <a:lstStyle/>
          <a:p>
            <a:pPr>
              <a:lnSpc>
                <a:spcPct val="90000"/>
              </a:lnSpc>
              <a:buFont typeface="Arial" pitchFamily="34" charset="0"/>
              <a:buChar char="•"/>
            </a:pPr>
            <a:r>
              <a:rPr lang="en-US" sz="3200" dirty="0" smtClean="0"/>
              <a:t>HIV (human immunodeficiency virus) leads to AIDS (acquired immunodeficiency syndrome)</a:t>
            </a:r>
          </a:p>
          <a:p>
            <a:pPr>
              <a:lnSpc>
                <a:spcPct val="90000"/>
              </a:lnSpc>
            </a:pPr>
            <a:endParaRPr lang="en-US" sz="3200" dirty="0" smtClean="0"/>
          </a:p>
          <a:p>
            <a:pPr>
              <a:lnSpc>
                <a:spcPct val="90000"/>
              </a:lnSpc>
              <a:buFont typeface="Arial" pitchFamily="34" charset="0"/>
              <a:buChar char="•"/>
            </a:pPr>
            <a:r>
              <a:rPr lang="en-US" sz="3200" dirty="0" smtClean="0"/>
              <a:t>HIV can be transmitted by people with the virus who have no observable symptoms</a:t>
            </a:r>
          </a:p>
          <a:p>
            <a:pPr>
              <a:lnSpc>
                <a:spcPct val="90000"/>
              </a:lnSpc>
              <a:buNone/>
            </a:pPr>
            <a:r>
              <a:rPr lang="en-US" sz="3200" dirty="0" smtClean="0"/>
              <a:t> </a:t>
            </a:r>
          </a:p>
          <a:p>
            <a:pPr>
              <a:lnSpc>
                <a:spcPct val="90000"/>
              </a:lnSpc>
              <a:buFont typeface="Arial" pitchFamily="34" charset="0"/>
              <a:buChar char="•"/>
            </a:pPr>
            <a:r>
              <a:rPr lang="en-US" sz="3200" dirty="0" smtClean="0"/>
              <a:t>Why some people develop AIDS more rapidly than others is unknown </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01-01_microorganisms_1"/>
          <p:cNvPicPr>
            <a:picLocks noChangeAspect="1" noChangeArrowheads="1"/>
          </p:cNvPicPr>
          <p:nvPr/>
        </p:nvPicPr>
        <p:blipFill>
          <a:blip r:embed="rId2"/>
          <a:srcRect l="68230" t="47289" r="1796" b="13728"/>
          <a:stretch>
            <a:fillRect/>
          </a:stretch>
        </p:blipFill>
        <p:spPr bwMode="auto">
          <a:xfrm>
            <a:off x="5410200" y="4004542"/>
            <a:ext cx="3429000" cy="2626445"/>
          </a:xfrm>
          <a:prstGeom prst="rect">
            <a:avLst/>
          </a:prstGeom>
          <a:noFill/>
        </p:spPr>
      </p:pic>
      <p:sp>
        <p:nvSpPr>
          <p:cNvPr id="2" name="Title 1"/>
          <p:cNvSpPr>
            <a:spLocks noGrp="1"/>
          </p:cNvSpPr>
          <p:nvPr>
            <p:ph type="title"/>
          </p:nvPr>
        </p:nvSpPr>
        <p:spPr/>
        <p:txBody>
          <a:bodyPr/>
          <a:lstStyle/>
          <a:p>
            <a:pPr algn="ctr"/>
            <a:r>
              <a:rPr lang="en-US" dirty="0" smtClean="0">
                <a:solidFill>
                  <a:srgbClr val="FF0000"/>
                </a:solidFill>
              </a:rPr>
              <a:t>HIV and AIDS</a:t>
            </a:r>
            <a:endParaRPr lang="en-US" dirty="0">
              <a:solidFill>
                <a:srgbClr val="FF0000"/>
              </a:solidFill>
            </a:endParaRPr>
          </a:p>
        </p:txBody>
      </p:sp>
      <p:sp>
        <p:nvSpPr>
          <p:cNvPr id="3" name="Content Placeholder 2"/>
          <p:cNvSpPr>
            <a:spLocks noGrp="1"/>
          </p:cNvSpPr>
          <p:nvPr>
            <p:ph idx="1"/>
          </p:nvPr>
        </p:nvSpPr>
        <p:spPr>
          <a:xfrm>
            <a:off x="914400" y="1447800"/>
            <a:ext cx="7772400" cy="4907760"/>
          </a:xfrm>
        </p:spPr>
        <p:txBody>
          <a:bodyPr/>
          <a:lstStyle/>
          <a:p>
            <a:pPr>
              <a:lnSpc>
                <a:spcPct val="90000"/>
              </a:lnSpc>
              <a:buFont typeface="Arial" pitchFamily="34" charset="0"/>
              <a:buChar char="•"/>
            </a:pPr>
            <a:r>
              <a:rPr lang="en-US" sz="3200" dirty="0" smtClean="0"/>
              <a:t>HIV is extremely fragile and does not survive in air </a:t>
            </a:r>
          </a:p>
          <a:p>
            <a:pPr>
              <a:lnSpc>
                <a:spcPct val="90000"/>
              </a:lnSpc>
              <a:buNone/>
            </a:pPr>
            <a:endParaRPr lang="en-US" sz="3200" dirty="0" smtClean="0"/>
          </a:p>
          <a:p>
            <a:pPr>
              <a:lnSpc>
                <a:spcPct val="90000"/>
              </a:lnSpc>
              <a:buFont typeface="Arial" pitchFamily="34" charset="0"/>
              <a:buChar char="•"/>
            </a:pPr>
            <a:r>
              <a:rPr lang="en-US" sz="3200" dirty="0" smtClean="0"/>
              <a:t>AIDS is the leading cause of death for men and the fourth leading cause of death for women ages 25 to 44 </a:t>
            </a:r>
          </a:p>
          <a:p>
            <a:pPr>
              <a:lnSpc>
                <a:spcPct val="90000"/>
              </a:lnSpc>
              <a:buNone/>
            </a:pPr>
            <a:endParaRPr lang="en-US" sz="32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rPr>
              <a:t>What is a Virus?</a:t>
            </a:r>
            <a:endParaRPr lang="en-US" dirty="0">
              <a:solidFill>
                <a:srgbClr val="FF0000"/>
              </a:solidFill>
            </a:endParaRPr>
          </a:p>
        </p:txBody>
      </p:sp>
      <p:sp>
        <p:nvSpPr>
          <p:cNvPr id="3" name="Content Placeholder 2"/>
          <p:cNvSpPr>
            <a:spLocks noGrp="1"/>
          </p:cNvSpPr>
          <p:nvPr>
            <p:ph idx="1"/>
          </p:nvPr>
        </p:nvSpPr>
        <p:spPr>
          <a:xfrm>
            <a:off x="914400" y="1219200"/>
            <a:ext cx="7772400" cy="5136360"/>
          </a:xfrm>
        </p:spPr>
        <p:txBody>
          <a:bodyPr/>
          <a:lstStyle/>
          <a:p>
            <a:pPr marL="742950" lvl="1">
              <a:buFont typeface="Arial" charset="0"/>
              <a:buChar char="•"/>
            </a:pPr>
            <a:r>
              <a:rPr lang="en-GB" dirty="0" smtClean="0"/>
              <a:t>Viruses are microbes</a:t>
            </a:r>
          </a:p>
          <a:p>
            <a:pPr marL="742950" lvl="1">
              <a:buFont typeface="Arial" charset="0"/>
              <a:buChar char="•"/>
            </a:pPr>
            <a:r>
              <a:rPr lang="en-GB" dirty="0" smtClean="0"/>
              <a:t>They consist of - </a:t>
            </a:r>
          </a:p>
          <a:p>
            <a:pPr marL="1143000" lvl="2">
              <a:buFont typeface="Arial" charset="0"/>
              <a:buChar char="•"/>
            </a:pPr>
            <a:r>
              <a:rPr lang="en-GB" dirty="0" smtClean="0"/>
              <a:t>DNA or RNA (which hold the information about the virus, like your DNA)</a:t>
            </a:r>
          </a:p>
          <a:p>
            <a:pPr marL="1143000" lvl="2">
              <a:buFont typeface="Arial" charset="0"/>
              <a:buChar char="•"/>
            </a:pPr>
            <a:r>
              <a:rPr lang="en-GB" dirty="0" smtClean="0"/>
              <a:t>A protein coat (to protect the DNA/RNA)</a:t>
            </a:r>
          </a:p>
          <a:p>
            <a:endParaRPr lang="en-US" dirty="0"/>
          </a:p>
        </p:txBody>
      </p:sp>
      <p:pic>
        <p:nvPicPr>
          <p:cNvPr id="4" name="Picture 2"/>
          <p:cNvPicPr>
            <a:picLocks noChangeAspect="1" noChangeArrowheads="1"/>
          </p:cNvPicPr>
          <p:nvPr/>
        </p:nvPicPr>
        <p:blipFill>
          <a:blip r:embed="rId2"/>
          <a:srcRect/>
          <a:stretch>
            <a:fillRect/>
          </a:stretch>
        </p:blipFill>
        <p:spPr bwMode="auto">
          <a:xfrm>
            <a:off x="1447800" y="3657600"/>
            <a:ext cx="6572250" cy="2600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rPr>
              <a:t>How a virus ‘works’?</a:t>
            </a:r>
            <a:endParaRPr lang="en-US" dirty="0">
              <a:solidFill>
                <a:srgbClr val="FF0000"/>
              </a:solidFill>
            </a:endParaRPr>
          </a:p>
        </p:txBody>
      </p:sp>
      <p:sp>
        <p:nvSpPr>
          <p:cNvPr id="3" name="Content Placeholder 2"/>
          <p:cNvSpPr>
            <a:spLocks noGrp="1"/>
          </p:cNvSpPr>
          <p:nvPr>
            <p:ph idx="1"/>
          </p:nvPr>
        </p:nvSpPr>
        <p:spPr>
          <a:xfrm>
            <a:off x="609600" y="1721640"/>
            <a:ext cx="4953000" cy="4907760"/>
          </a:xfrm>
        </p:spPr>
        <p:txBody>
          <a:bodyPr>
            <a:normAutofit fontScale="25000" lnSpcReduction="20000"/>
          </a:bodyPr>
          <a:lstStyle/>
          <a:p>
            <a:pPr marL="60325" indent="7938">
              <a:buNone/>
            </a:pPr>
            <a:r>
              <a:rPr lang="en-GB" sz="8000" dirty="0" smtClean="0">
                <a:latin typeface="Calibri" pitchFamily="34" charset="0"/>
              </a:rPr>
              <a:t>A virus is a parasite which cannot reproduce on its own, it needs another living thing to survive</a:t>
            </a:r>
          </a:p>
          <a:p>
            <a:endParaRPr lang="en-GB" sz="8000" dirty="0" smtClean="0">
              <a:latin typeface="Calibri" pitchFamily="34" charset="0"/>
            </a:endParaRPr>
          </a:p>
          <a:p>
            <a:pPr marL="60325" indent="7938">
              <a:buNone/>
            </a:pPr>
            <a:r>
              <a:rPr lang="en-GB" sz="8000" dirty="0" smtClean="0">
                <a:latin typeface="Calibri" pitchFamily="34" charset="0"/>
              </a:rPr>
              <a:t>It infects the cells of your body and ‘hijacks’ them</a:t>
            </a:r>
          </a:p>
          <a:p>
            <a:pPr>
              <a:buNone/>
            </a:pPr>
            <a:r>
              <a:rPr lang="en-GB" sz="8000" dirty="0" smtClean="0">
                <a:solidFill>
                  <a:schemeClr val="accent3"/>
                </a:solidFill>
                <a:latin typeface="Calibri" pitchFamily="34" charset="0"/>
              </a:rPr>
              <a:t>(</a:t>
            </a:r>
            <a:r>
              <a:rPr lang="en-GB" sz="8000" i="1" dirty="0" smtClean="0">
                <a:solidFill>
                  <a:schemeClr val="accent3"/>
                </a:solidFill>
                <a:latin typeface="Calibri" pitchFamily="34" charset="0"/>
              </a:rPr>
              <a:t>Adsorption &amp; Entry</a:t>
            </a:r>
            <a:r>
              <a:rPr lang="en-GB" sz="8000" dirty="0" smtClean="0">
                <a:solidFill>
                  <a:schemeClr val="accent3"/>
                </a:solidFill>
                <a:latin typeface="Calibri" pitchFamily="34" charset="0"/>
              </a:rPr>
              <a:t>)</a:t>
            </a:r>
          </a:p>
          <a:p>
            <a:endParaRPr lang="en-GB" sz="8000" dirty="0" smtClean="0">
              <a:latin typeface="Calibri" pitchFamily="34" charset="0"/>
            </a:endParaRPr>
          </a:p>
          <a:p>
            <a:pPr marL="60325" indent="7938">
              <a:buNone/>
            </a:pPr>
            <a:r>
              <a:rPr lang="en-GB" sz="8000" dirty="0" smtClean="0">
                <a:latin typeface="Calibri" pitchFamily="34" charset="0"/>
              </a:rPr>
              <a:t>Your cells stop doing what they’re supposed to and instead make copies of the virus</a:t>
            </a:r>
          </a:p>
          <a:p>
            <a:pPr>
              <a:buNone/>
            </a:pPr>
            <a:r>
              <a:rPr lang="en-GB" sz="8000" dirty="0" smtClean="0">
                <a:solidFill>
                  <a:schemeClr val="accent3"/>
                </a:solidFill>
                <a:latin typeface="Calibri" pitchFamily="34" charset="0"/>
              </a:rPr>
              <a:t>(</a:t>
            </a:r>
            <a:r>
              <a:rPr lang="en-GB" sz="8000" i="1" dirty="0" smtClean="0">
                <a:solidFill>
                  <a:schemeClr val="accent3"/>
                </a:solidFill>
                <a:latin typeface="Calibri" pitchFamily="34" charset="0"/>
              </a:rPr>
              <a:t>Replication &amp; Assembly</a:t>
            </a:r>
            <a:r>
              <a:rPr lang="en-GB" sz="8000" dirty="0" smtClean="0">
                <a:solidFill>
                  <a:schemeClr val="accent3"/>
                </a:solidFill>
                <a:latin typeface="Calibri" pitchFamily="34" charset="0"/>
              </a:rPr>
              <a:t>)</a:t>
            </a:r>
          </a:p>
          <a:p>
            <a:endParaRPr lang="en-GB" sz="8000" dirty="0" smtClean="0">
              <a:latin typeface="Calibri" pitchFamily="34" charset="0"/>
            </a:endParaRPr>
          </a:p>
          <a:p>
            <a:pPr marL="0" indent="0">
              <a:buNone/>
            </a:pPr>
            <a:r>
              <a:rPr lang="en-GB" sz="8000" dirty="0" smtClean="0">
                <a:latin typeface="Calibri" pitchFamily="34" charset="0"/>
              </a:rPr>
              <a:t>The new viruses are released and go on to infect other cells</a:t>
            </a:r>
          </a:p>
          <a:p>
            <a:pPr>
              <a:buNone/>
            </a:pPr>
            <a:r>
              <a:rPr lang="en-GB" sz="8000" dirty="0" smtClean="0">
                <a:solidFill>
                  <a:schemeClr val="accent3"/>
                </a:solidFill>
                <a:latin typeface="Calibri" pitchFamily="34" charset="0"/>
              </a:rPr>
              <a:t>(</a:t>
            </a:r>
            <a:r>
              <a:rPr lang="en-GB" sz="8000" i="1" dirty="0" smtClean="0">
                <a:solidFill>
                  <a:schemeClr val="accent3"/>
                </a:solidFill>
                <a:latin typeface="Calibri" pitchFamily="34" charset="0"/>
              </a:rPr>
              <a:t>Release</a:t>
            </a:r>
            <a:r>
              <a:rPr lang="en-GB" sz="8000" dirty="0" smtClean="0">
                <a:solidFill>
                  <a:schemeClr val="accent3"/>
                </a:solidFill>
                <a:latin typeface="Calibri" pitchFamily="34" charset="0"/>
              </a:rPr>
              <a:t>)</a:t>
            </a:r>
          </a:p>
          <a:p>
            <a:endParaRPr lang="en-US" dirty="0"/>
          </a:p>
        </p:txBody>
      </p:sp>
      <p:pic>
        <p:nvPicPr>
          <p:cNvPr id="4" name="Picture 6"/>
          <p:cNvPicPr>
            <a:picLocks noChangeAspect="1" noChangeArrowheads="1"/>
          </p:cNvPicPr>
          <p:nvPr/>
        </p:nvPicPr>
        <p:blipFill>
          <a:blip r:embed="rId2"/>
          <a:srcRect/>
          <a:stretch>
            <a:fillRect/>
          </a:stretch>
        </p:blipFill>
        <p:spPr bwMode="auto">
          <a:xfrm>
            <a:off x="6354763" y="1371600"/>
            <a:ext cx="2332037" cy="5218113"/>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5257800" y="0"/>
            <a:ext cx="3886200" cy="1706762"/>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solidFill>
                  <a:srgbClr val="FF0000"/>
                </a:solidFill>
              </a:rPr>
              <a:t>Summary (HIV)</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914400" y="1447800"/>
            <a:ext cx="7772400" cy="5105400"/>
          </a:xfrm>
        </p:spPr>
        <p:txBody>
          <a:bodyPr>
            <a:normAutofit fontScale="92500" lnSpcReduction="10000"/>
          </a:bodyPr>
          <a:lstStyle/>
          <a:p>
            <a:pPr>
              <a:buFontTx/>
              <a:buChar char="•"/>
            </a:pPr>
            <a:r>
              <a:rPr lang="en-US" dirty="0" smtClean="0"/>
              <a:t>HIV is a virus</a:t>
            </a:r>
          </a:p>
          <a:p>
            <a:pPr>
              <a:buFontTx/>
              <a:buChar char="•"/>
            </a:pPr>
            <a:endParaRPr lang="en-US" dirty="0" smtClean="0"/>
          </a:p>
          <a:p>
            <a:pPr>
              <a:buFontTx/>
              <a:buChar char="•"/>
            </a:pPr>
            <a:r>
              <a:rPr lang="en-US" dirty="0" smtClean="0"/>
              <a:t> HIV works by infecting the cells of living organisms. (damaging the immune system)</a:t>
            </a:r>
          </a:p>
          <a:p>
            <a:pPr>
              <a:buFontTx/>
              <a:buChar char="•"/>
            </a:pPr>
            <a:endParaRPr lang="en-US" dirty="0" smtClean="0"/>
          </a:p>
          <a:p>
            <a:pPr>
              <a:buFontTx/>
              <a:buChar char="•"/>
            </a:pPr>
            <a:r>
              <a:rPr lang="en-US" dirty="0" smtClean="0"/>
              <a:t> The infected cells will then replicate (make copies).</a:t>
            </a:r>
          </a:p>
          <a:p>
            <a:pPr>
              <a:buFontTx/>
              <a:buChar char="•"/>
            </a:pPr>
            <a:endParaRPr lang="en-US" dirty="0" smtClean="0"/>
          </a:p>
          <a:p>
            <a:pPr>
              <a:buFontTx/>
              <a:buChar char="•"/>
            </a:pPr>
            <a:r>
              <a:rPr lang="en-US" dirty="0" smtClean="0"/>
              <a:t> The HIV then spreads.</a:t>
            </a:r>
          </a:p>
          <a:p>
            <a:pPr>
              <a:buFontTx/>
              <a:buChar char="•"/>
            </a:pPr>
            <a:endParaRPr lang="en-US" dirty="0" smtClean="0"/>
          </a:p>
          <a:p>
            <a:pPr>
              <a:buFontTx/>
              <a:buChar char="•"/>
            </a:pPr>
            <a:r>
              <a:rPr lang="en-US" dirty="0" smtClean="0"/>
              <a:t> People with HIV are known to be HIV positive.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231</TotalTime>
  <Words>946</Words>
  <Application>Microsoft Office PowerPoint</Application>
  <PresentationFormat>On-screen Show (4:3)</PresentationFormat>
  <Paragraphs>114</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Metro</vt:lpstr>
      <vt:lpstr>Package</vt:lpstr>
      <vt:lpstr>HIV &amp; AIDS</vt:lpstr>
      <vt:lpstr>Saying……………</vt:lpstr>
      <vt:lpstr>HIV – Human Immunodeficiency Virus   AIDS – Auto Immune Deficiency Syndrome</vt:lpstr>
      <vt:lpstr>HIV History</vt:lpstr>
      <vt:lpstr>Human Immunodeficiency Virus</vt:lpstr>
      <vt:lpstr>HIV and AIDS</vt:lpstr>
      <vt:lpstr>What is a Virus?</vt:lpstr>
      <vt:lpstr>How a virus ‘works’?</vt:lpstr>
      <vt:lpstr>Summary (HIV) </vt:lpstr>
      <vt:lpstr>Continue...</vt:lpstr>
      <vt:lpstr>Continue…</vt:lpstr>
      <vt:lpstr>How is HIV passed on? </vt:lpstr>
      <vt:lpstr>Continue…</vt:lpstr>
      <vt:lpstr>How is HIV not spread? </vt:lpstr>
      <vt:lpstr>HIV/AIDS in Mauritius</vt:lpstr>
      <vt:lpstr>HIV/AIDS in Africa</vt:lpstr>
      <vt:lpstr>Can HIV be cured?</vt:lpstr>
      <vt:lpstr>Cures &amp; Prevention </vt:lpstr>
      <vt:lpstr>How to protect yourself from HIV?</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user</cp:lastModifiedBy>
  <cp:revision>21</cp:revision>
  <dcterms:created xsi:type="dcterms:W3CDTF">2011-08-21T06:38:59Z</dcterms:created>
  <dcterms:modified xsi:type="dcterms:W3CDTF">2011-10-16T10:27:58Z</dcterms:modified>
</cp:coreProperties>
</file>