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8" r:id="rId3"/>
    <p:sldId id="269" r:id="rId4"/>
    <p:sldId id="259" r:id="rId5"/>
    <p:sldId id="260" r:id="rId6"/>
    <p:sldId id="261" r:id="rId7"/>
    <p:sldId id="262" r:id="rId8"/>
    <p:sldId id="263" r:id="rId9"/>
    <p:sldId id="264" r:id="rId10"/>
    <p:sldId id="265" r:id="rId11"/>
    <p:sldId id="266" r:id="rId12"/>
    <p:sldId id="267" r:id="rId13"/>
    <p:sldId id="268"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6EA7F8-3F3A-4D1B-98B4-5FEED0F7C6D6}" type="datetimeFigureOut">
              <a:rPr lang="en-US" smtClean="0"/>
              <a:pPr/>
              <a:t>10/16/2011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C0B768-16FB-492E-8FDE-95149878779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339C99C-0960-4FB3-BEFE-7CEA7C439740}" type="datetimeFigureOut">
              <a:rPr lang="en-US" smtClean="0"/>
              <a:pPr/>
              <a:t>10/16/2011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8052F88-5395-4C32-8C70-30945C51ADE8}" type="slidenum">
              <a:rPr lang="en-US" smtClean="0"/>
              <a:pPr/>
              <a:t>‹#›</a:t>
            </a:fld>
            <a:endParaRPr lang="en-US"/>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339C99C-0960-4FB3-BEFE-7CEA7C439740}" type="datetimeFigureOut">
              <a:rPr lang="en-US" smtClean="0"/>
              <a:pPr/>
              <a:t>10/16/2011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052F88-5395-4C32-8C70-30945C51ADE8}" type="slidenum">
              <a:rPr lang="en-US" smtClean="0"/>
              <a:pPr/>
              <a:t>‹#›</a:t>
            </a:fld>
            <a:endParaRPr lang="en-US"/>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339C99C-0960-4FB3-BEFE-7CEA7C439740}" type="datetimeFigureOut">
              <a:rPr lang="en-US" smtClean="0"/>
              <a:pPr/>
              <a:t>10/16/2011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052F88-5395-4C32-8C70-30945C51ADE8}" type="slidenum">
              <a:rPr lang="en-US" smtClean="0"/>
              <a:pPr/>
              <a:t>‹#›</a:t>
            </a:fld>
            <a:endParaRPr lang="en-US"/>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339C99C-0960-4FB3-BEFE-7CEA7C439740}" type="datetimeFigureOut">
              <a:rPr lang="en-US" smtClean="0"/>
              <a:pPr/>
              <a:t>10/16/2011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052F88-5395-4C32-8C70-30945C51ADE8}"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339C99C-0960-4FB3-BEFE-7CEA7C439740}" type="datetimeFigureOut">
              <a:rPr lang="en-US" smtClean="0"/>
              <a:pPr/>
              <a:t>10/16/2011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052F88-5395-4C32-8C70-30945C51ADE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339C99C-0960-4FB3-BEFE-7CEA7C439740}" type="datetimeFigureOut">
              <a:rPr lang="en-US" smtClean="0"/>
              <a:pPr/>
              <a:t>10/16/2011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8052F88-5395-4C32-8C70-30945C51ADE8}"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339C99C-0960-4FB3-BEFE-7CEA7C439740}" type="datetimeFigureOut">
              <a:rPr lang="en-US" smtClean="0"/>
              <a:pPr/>
              <a:t>10/16/2011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8052F88-5395-4C32-8C70-30945C51ADE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339C99C-0960-4FB3-BEFE-7CEA7C439740}" type="datetimeFigureOut">
              <a:rPr lang="en-US" smtClean="0"/>
              <a:pPr/>
              <a:t>10/16/2011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8052F88-5395-4C32-8C70-30945C51ADE8}"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339C99C-0960-4FB3-BEFE-7CEA7C439740}" type="datetimeFigureOut">
              <a:rPr lang="en-US" smtClean="0"/>
              <a:pPr/>
              <a:t>10/16/2011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8052F88-5395-4C32-8C70-30945C51ADE8}" type="slidenum">
              <a:rPr lang="en-US" smtClean="0"/>
              <a:pPr/>
              <a:t>‹#›</a:t>
            </a:fld>
            <a:endParaRPr lang="en-US"/>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339C99C-0960-4FB3-BEFE-7CEA7C439740}" type="datetimeFigureOut">
              <a:rPr lang="en-US" smtClean="0"/>
              <a:pPr/>
              <a:t>10/16/2011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8052F88-5395-4C32-8C70-30945C51ADE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339C99C-0960-4FB3-BEFE-7CEA7C439740}" type="datetimeFigureOut">
              <a:rPr lang="en-US" smtClean="0"/>
              <a:pPr/>
              <a:t>10/16/2011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8052F88-5395-4C32-8C70-30945C51ADE8}"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339C99C-0960-4FB3-BEFE-7CEA7C439740}" type="datetimeFigureOut">
              <a:rPr lang="en-US" smtClean="0"/>
              <a:pPr/>
              <a:t>10/16/2011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8052F88-5395-4C32-8C70-30945C51AD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fade thruBlk="1"/>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2362199"/>
          </a:xfrm>
          <a:solidFill>
            <a:schemeClr val="accent2">
              <a:lumMod val="20000"/>
              <a:lumOff val="80000"/>
            </a:schemeClr>
          </a:solidFill>
        </p:spPr>
        <p:txBody>
          <a:bodyPr>
            <a:noAutofit/>
          </a:bodyPr>
          <a:lstStyle/>
          <a:p>
            <a:pPr algn="ctr"/>
            <a:r>
              <a:rPr lang="en-US" sz="2800" dirty="0" smtClean="0"/>
              <a:t>WHO ARE ADOLESCENTS</a:t>
            </a:r>
            <a:br>
              <a:rPr lang="en-US" sz="2800" dirty="0" smtClean="0"/>
            </a:br>
            <a:r>
              <a:rPr lang="en-US" sz="2800" dirty="0" smtClean="0"/>
              <a:t/>
            </a:r>
            <a:br>
              <a:rPr lang="en-US" sz="2800" dirty="0" smtClean="0"/>
            </a:br>
            <a:r>
              <a:rPr lang="en-US" sz="2800" dirty="0" smtClean="0"/>
              <a:t>BY </a:t>
            </a:r>
            <a:br>
              <a:rPr lang="en-US" sz="2800" dirty="0" smtClean="0"/>
            </a:br>
            <a:r>
              <a:rPr lang="en-US" sz="2800" dirty="0" smtClean="0"/>
              <a:t>S2k. Gayaza high-Uganda</a:t>
            </a:r>
            <a:endParaRPr lang="en-US" sz="2800" dirty="0"/>
          </a:p>
        </p:txBody>
      </p:sp>
      <p:pic>
        <p:nvPicPr>
          <p:cNvPr id="1026" name="Picture 2"/>
          <p:cNvPicPr>
            <a:picLocks noChangeAspect="1" noChangeArrowheads="1"/>
          </p:cNvPicPr>
          <p:nvPr/>
        </p:nvPicPr>
        <p:blipFill>
          <a:blip r:embed="rId2"/>
          <a:srcRect/>
          <a:stretch>
            <a:fillRect/>
          </a:stretch>
        </p:blipFill>
        <p:spPr bwMode="auto">
          <a:xfrm>
            <a:off x="3810000" y="2981696"/>
            <a:ext cx="3810000" cy="2276104"/>
          </a:xfrm>
          <a:prstGeom prst="rect">
            <a:avLst/>
          </a:prstGeom>
          <a:noFill/>
          <a:ln w="9525">
            <a:noFill/>
            <a:miter lim="800000"/>
            <a:headEnd/>
            <a:tailEnd/>
          </a:ln>
          <a:effectLst/>
        </p:spPr>
      </p:pic>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Having unprotected sexual intercourse</a:t>
            </a:r>
          </a:p>
          <a:p>
            <a:r>
              <a:rPr lang="en-US" dirty="0" smtClean="0"/>
              <a:t>Pressuring a partner into sexual intercourse</a:t>
            </a:r>
          </a:p>
          <a:p>
            <a:r>
              <a:rPr lang="en-US" dirty="0" smtClean="0"/>
              <a:t>Failure to accept one’s emotions or feelings</a:t>
            </a:r>
          </a:p>
          <a:p>
            <a:r>
              <a:rPr lang="en-US" dirty="0" smtClean="0"/>
              <a:t>Sexual harassment</a:t>
            </a:r>
          </a:p>
          <a:p>
            <a:r>
              <a:rPr lang="en-US" dirty="0" smtClean="0"/>
              <a:t>Promiscuity</a:t>
            </a:r>
          </a:p>
          <a:p>
            <a:r>
              <a:rPr lang="en-US" dirty="0" smtClean="0"/>
              <a:t>Rape</a:t>
            </a:r>
          </a:p>
          <a:p>
            <a:pPr>
              <a:buNone/>
            </a:pPr>
            <a:endParaRPr lang="en-US" dirty="0" smtClean="0"/>
          </a:p>
          <a:p>
            <a:pPr>
              <a:buNone/>
            </a:pPr>
            <a:r>
              <a:rPr lang="en-US" dirty="0" smtClean="0"/>
              <a:t>All these can lead to HIV AIDS </a:t>
            </a:r>
            <a:endParaRPr lang="en-US" dirty="0" smtClean="0"/>
          </a:p>
          <a:p>
            <a:pPr>
              <a:buNone/>
            </a:pPr>
            <a:endParaRPr lang="en-US" dirty="0" smtClean="0"/>
          </a:p>
        </p:txBody>
      </p:sp>
      <p:sp>
        <p:nvSpPr>
          <p:cNvPr id="3" name="Title 2"/>
          <p:cNvSpPr>
            <a:spLocks noGrp="1"/>
          </p:cNvSpPr>
          <p:nvPr>
            <p:ph type="title"/>
          </p:nvPr>
        </p:nvSpPr>
        <p:spPr>
          <a:xfrm>
            <a:off x="0" y="0"/>
            <a:ext cx="9144000" cy="1417638"/>
          </a:xfrm>
          <a:solidFill>
            <a:schemeClr val="accent2"/>
          </a:solidFill>
        </p:spPr>
        <p:txBody>
          <a:bodyPr/>
          <a:lstStyle/>
          <a:p>
            <a:r>
              <a:rPr lang="en-US" dirty="0" smtClean="0"/>
              <a:t>Irresponsible sexual behavior</a:t>
            </a:r>
            <a:endParaRPr lang="en-US" dirty="0"/>
          </a:p>
        </p:txBody>
      </p:sp>
    </p:spTree>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81328"/>
            <a:ext cx="8382000" cy="5376672"/>
          </a:xfrm>
        </p:spPr>
        <p:txBody>
          <a:bodyPr/>
          <a:lstStyle/>
          <a:p>
            <a:r>
              <a:rPr lang="en-US" dirty="0" smtClean="0"/>
              <a:t>Unplanned pregnancy</a:t>
            </a:r>
          </a:p>
          <a:p>
            <a:r>
              <a:rPr lang="en-US" dirty="0" smtClean="0"/>
              <a:t>Risk of </a:t>
            </a:r>
            <a:r>
              <a:rPr lang="en-US" dirty="0" smtClean="0"/>
              <a:t>contracting HIV/AIDS</a:t>
            </a:r>
            <a:endParaRPr lang="en-US" dirty="0" smtClean="0"/>
          </a:p>
          <a:p>
            <a:r>
              <a:rPr lang="en-US" dirty="0" smtClean="0"/>
              <a:t>Loss of self esteem due to guilt</a:t>
            </a:r>
          </a:p>
          <a:p>
            <a:r>
              <a:rPr lang="en-US" dirty="0" smtClean="0"/>
              <a:t>Feeling sad or </a:t>
            </a:r>
            <a:r>
              <a:rPr lang="en-US" dirty="0" smtClean="0"/>
              <a:t>useless increases chances of HIV contraction</a:t>
            </a:r>
            <a:endParaRPr lang="en-US" dirty="0" smtClean="0"/>
          </a:p>
          <a:p>
            <a:r>
              <a:rPr lang="en-US" dirty="0" smtClean="0"/>
              <a:t>Dropping out of school</a:t>
            </a:r>
          </a:p>
          <a:p>
            <a:r>
              <a:rPr lang="en-US" dirty="0" smtClean="0"/>
              <a:t>Continue to receive misleading and confusing sexual information</a:t>
            </a:r>
            <a:endParaRPr lang="en-US" dirty="0"/>
          </a:p>
        </p:txBody>
      </p:sp>
      <p:sp>
        <p:nvSpPr>
          <p:cNvPr id="3" name="Title 2"/>
          <p:cNvSpPr>
            <a:spLocks noGrp="1"/>
          </p:cNvSpPr>
          <p:nvPr>
            <p:ph type="title"/>
          </p:nvPr>
        </p:nvSpPr>
        <p:spPr>
          <a:xfrm>
            <a:off x="0" y="0"/>
            <a:ext cx="9144000" cy="1417638"/>
          </a:xfrm>
          <a:solidFill>
            <a:schemeClr val="accent2"/>
          </a:solidFill>
        </p:spPr>
        <p:txBody>
          <a:bodyPr/>
          <a:lstStyle/>
          <a:p>
            <a:r>
              <a:rPr lang="en-US" dirty="0" smtClean="0"/>
              <a:t>Consequences </a:t>
            </a:r>
            <a:endParaRPr lang="en-US" dirty="0"/>
          </a:p>
        </p:txBody>
      </p:sp>
      <p:pic>
        <p:nvPicPr>
          <p:cNvPr id="2050" name="Picture 2"/>
          <p:cNvPicPr>
            <a:picLocks noChangeAspect="1" noChangeArrowheads="1"/>
          </p:cNvPicPr>
          <p:nvPr/>
        </p:nvPicPr>
        <p:blipFill>
          <a:blip r:embed="rId2"/>
          <a:srcRect/>
          <a:stretch>
            <a:fillRect/>
          </a:stretch>
        </p:blipFill>
        <p:spPr bwMode="auto">
          <a:xfrm>
            <a:off x="7001363" y="4829175"/>
            <a:ext cx="2142637" cy="2028825"/>
          </a:xfrm>
          <a:prstGeom prst="rect">
            <a:avLst/>
          </a:prstGeom>
          <a:noFill/>
          <a:ln w="9525">
            <a:noFill/>
            <a:miter lim="800000"/>
            <a:headEnd/>
            <a:tailEnd/>
          </a:ln>
          <a:effectLst/>
        </p:spPr>
      </p:pic>
    </p:spTree>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The teachers need to provide basic and practical skills to guide and counsel adolescents so as to deal with development changes and challenges in order to realize their potential and life goals</a:t>
            </a:r>
          </a:p>
          <a:p>
            <a:pPr>
              <a:buNone/>
            </a:pPr>
            <a:r>
              <a:rPr lang="en-US" dirty="0" smtClean="0"/>
              <a:t>Teachers can empower adolescents take informed decisions to effectively cope with emotions related to their sexuality that put their health at risk</a:t>
            </a:r>
            <a:endParaRPr lang="en-US" dirty="0"/>
          </a:p>
        </p:txBody>
      </p:sp>
      <p:sp>
        <p:nvSpPr>
          <p:cNvPr id="3" name="Title 2"/>
          <p:cNvSpPr>
            <a:spLocks noGrp="1"/>
          </p:cNvSpPr>
          <p:nvPr>
            <p:ph type="title"/>
          </p:nvPr>
        </p:nvSpPr>
        <p:spPr>
          <a:xfrm>
            <a:off x="0" y="0"/>
            <a:ext cx="9144000" cy="1417638"/>
          </a:xfrm>
          <a:solidFill>
            <a:schemeClr val="accent2"/>
          </a:solidFill>
        </p:spPr>
        <p:txBody>
          <a:bodyPr>
            <a:normAutofit/>
          </a:bodyPr>
          <a:lstStyle/>
          <a:p>
            <a:r>
              <a:rPr lang="en-US" sz="3600" dirty="0" smtClean="0"/>
              <a:t>What we expect from teachers</a:t>
            </a:r>
            <a:r>
              <a:rPr lang="en-US" sz="3600" dirty="0" smtClean="0"/>
              <a:t>’ role</a:t>
            </a:r>
            <a:endParaRPr lang="en-US" sz="3600" dirty="0"/>
          </a:p>
        </p:txBody>
      </p:sp>
    </p:spTree>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Counseling and guidance – sex education</a:t>
            </a:r>
          </a:p>
          <a:p>
            <a:r>
              <a:rPr lang="en-US" dirty="0" smtClean="0"/>
              <a:t>Inspire and focus on the virtue/values</a:t>
            </a:r>
          </a:p>
          <a:p>
            <a:r>
              <a:rPr lang="en-US" dirty="0" smtClean="0"/>
              <a:t>mentoring and coaching</a:t>
            </a:r>
          </a:p>
          <a:p>
            <a:r>
              <a:rPr lang="en-US" dirty="0" smtClean="0"/>
              <a:t>Be exemplary/role models</a:t>
            </a:r>
          </a:p>
          <a:p>
            <a:r>
              <a:rPr lang="en-US" dirty="0" smtClean="0"/>
              <a:t>Understand the students and appreciate them</a:t>
            </a:r>
          </a:p>
          <a:p>
            <a:r>
              <a:rPr lang="en-US" dirty="0" smtClean="0"/>
              <a:t>Emphasize on the spiritual/religious values</a:t>
            </a:r>
          </a:p>
          <a:p>
            <a:r>
              <a:rPr lang="en-US" dirty="0" smtClean="0"/>
              <a:t>Involve parents and make follow ups</a:t>
            </a:r>
          </a:p>
          <a:p>
            <a:endParaRPr lang="en-US" dirty="0" smtClean="0"/>
          </a:p>
        </p:txBody>
      </p:sp>
      <p:sp>
        <p:nvSpPr>
          <p:cNvPr id="3" name="Title 2"/>
          <p:cNvSpPr>
            <a:spLocks noGrp="1"/>
          </p:cNvSpPr>
          <p:nvPr>
            <p:ph type="title"/>
          </p:nvPr>
        </p:nvSpPr>
        <p:spPr>
          <a:xfrm>
            <a:off x="0" y="0"/>
            <a:ext cx="9144000" cy="1417638"/>
          </a:xfrm>
          <a:solidFill>
            <a:schemeClr val="accent2"/>
          </a:solidFill>
        </p:spPr>
        <p:txBody>
          <a:bodyPr/>
          <a:lstStyle/>
          <a:p>
            <a:r>
              <a:rPr lang="en-US" dirty="0" smtClean="0"/>
              <a:t>Teachers’ role continued</a:t>
            </a:r>
            <a:endParaRPr lang="en-US" dirty="0"/>
          </a:p>
        </p:txBody>
      </p:sp>
    </p:spTree>
  </p:cSld>
  <p:clrMapOvr>
    <a:masterClrMapping/>
  </p:clrMapOvr>
  <p:transition spd="med">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buNone/>
            </a:pPr>
            <a:endParaRPr lang="en-US" sz="8000" dirty="0" smtClean="0"/>
          </a:p>
          <a:p>
            <a:pPr algn="ctr">
              <a:buNone/>
            </a:pPr>
            <a:r>
              <a:rPr lang="en-US" sz="8000" dirty="0" smtClean="0"/>
              <a:t>THANK YOU</a:t>
            </a:r>
            <a:endParaRPr lang="en-US" sz="8000" dirty="0"/>
          </a:p>
        </p:txBody>
      </p:sp>
    </p:spTree>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en-US" dirty="0" smtClean="0"/>
              <a:t>The term adolescent refers to the people between the ages of 10-19 years (United Nation Population Fund, 1998) although some writers put it at </a:t>
            </a:r>
          </a:p>
          <a:p>
            <a:pPr>
              <a:buNone/>
            </a:pPr>
            <a:r>
              <a:rPr lang="en-US" dirty="0" smtClean="0"/>
              <a:t>   12-19. it is a time of rapid change and difficult </a:t>
            </a:r>
            <a:r>
              <a:rPr lang="en-US" dirty="0" smtClean="0"/>
              <a:t>challenges.</a:t>
            </a:r>
            <a:endParaRPr lang="en-US" dirty="0" smtClean="0"/>
          </a:p>
          <a:p>
            <a:pPr>
              <a:buNone/>
            </a:pPr>
            <a:endParaRPr lang="en-US" dirty="0" smtClean="0"/>
          </a:p>
          <a:p>
            <a:pPr>
              <a:buNone/>
            </a:pPr>
            <a:r>
              <a:rPr lang="en-US" dirty="0" smtClean="0"/>
              <a:t>Adolescents face a wide variety of psychological demands as well: becoming independent from parents, developing skills in interacting well with their peers, devising a workable set of ethical principles, becoming intellectually competent and acquiring a set of social and personal responsibility. </a:t>
            </a:r>
            <a:endParaRPr lang="en-US" dirty="0"/>
          </a:p>
        </p:txBody>
      </p:sp>
      <p:sp>
        <p:nvSpPr>
          <p:cNvPr id="2" name="Title 1"/>
          <p:cNvSpPr>
            <a:spLocks noGrp="1"/>
          </p:cNvSpPr>
          <p:nvPr>
            <p:ph type="title"/>
          </p:nvPr>
        </p:nvSpPr>
        <p:spPr>
          <a:xfrm>
            <a:off x="0" y="0"/>
            <a:ext cx="9144000" cy="1417638"/>
          </a:xfrm>
          <a:solidFill>
            <a:schemeClr val="accent2"/>
          </a:solidFill>
        </p:spPr>
        <p:txBody>
          <a:bodyPr/>
          <a:lstStyle/>
          <a:p>
            <a:pPr marL="742950" indent="-742950">
              <a:buFont typeface="+mj-lt"/>
              <a:buAutoNum type="arabicPeriod"/>
            </a:pPr>
            <a:r>
              <a:rPr lang="en-US" dirty="0" smtClean="0"/>
              <a:t>Definition </a:t>
            </a:r>
            <a:endParaRPr lang="en-US" dirty="0"/>
          </a:p>
        </p:txBody>
      </p:sp>
    </p:spTree>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a:t>
            </a:r>
            <a:r>
              <a:rPr lang="en-US" sz="3200" dirty="0" smtClean="0">
                <a:solidFill>
                  <a:srgbClr val="FF0000"/>
                </a:solidFill>
              </a:rPr>
              <a:t>SO ALL OF US IN THIS PROJECT FROM GAYAZA ARE ADOLESCENTS, WHAT ABOUT OUR PEERS FROM MAURITIUS AND US</a:t>
            </a:r>
            <a:endParaRPr lang="en-US" sz="3200" dirty="0">
              <a:solidFill>
                <a:srgbClr val="FF0000"/>
              </a:solidFill>
            </a:endParaRPr>
          </a:p>
        </p:txBody>
      </p:sp>
    </p:spTree>
  </p:cSld>
  <p:clrMapOvr>
    <a:masterClrMapping/>
  </p:clrMapOvr>
  <p:transition spd="med">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148072"/>
          </a:xfrm>
        </p:spPr>
        <p:txBody>
          <a:bodyPr>
            <a:normAutofit fontScale="92500" lnSpcReduction="10000"/>
          </a:bodyPr>
          <a:lstStyle/>
          <a:p>
            <a:r>
              <a:rPr lang="en-US" dirty="0" smtClean="0"/>
              <a:t>Very shy</a:t>
            </a:r>
          </a:p>
          <a:p>
            <a:r>
              <a:rPr lang="en-US" dirty="0" smtClean="0"/>
              <a:t>Sensitive and easily annoyed</a:t>
            </a:r>
          </a:p>
          <a:p>
            <a:r>
              <a:rPr lang="en-US" dirty="0" smtClean="0"/>
              <a:t>Aggressive and rebellious</a:t>
            </a:r>
          </a:p>
          <a:p>
            <a:r>
              <a:rPr lang="en-US" dirty="0" smtClean="0"/>
              <a:t>Demand independence and neglect norms and values</a:t>
            </a:r>
          </a:p>
          <a:p>
            <a:r>
              <a:rPr lang="en-US" dirty="0" smtClean="0"/>
              <a:t>Too emotional and easily cry</a:t>
            </a:r>
          </a:p>
          <a:p>
            <a:r>
              <a:rPr lang="en-US" dirty="0" smtClean="0"/>
              <a:t>Sexual emotions develop and become sensitive about the way they sit, walk and eat</a:t>
            </a:r>
          </a:p>
          <a:p>
            <a:r>
              <a:rPr lang="en-US" dirty="0" smtClean="0"/>
              <a:t>Easily excited and upset</a:t>
            </a:r>
          </a:p>
          <a:p>
            <a:r>
              <a:rPr lang="en-US" dirty="0" smtClean="0"/>
              <a:t>Concerned about appearance that’s why they use powder, mirrors etc</a:t>
            </a:r>
          </a:p>
          <a:p>
            <a:r>
              <a:rPr lang="en-US" dirty="0" smtClean="0"/>
              <a:t>Some rude and coarse while others </a:t>
            </a:r>
            <a:r>
              <a:rPr lang="en-US" dirty="0" err="1" smtClean="0"/>
              <a:t>calmand</a:t>
            </a:r>
            <a:r>
              <a:rPr lang="en-US" dirty="0" smtClean="0"/>
              <a:t> polite in speech</a:t>
            </a:r>
          </a:p>
          <a:p>
            <a:pPr>
              <a:buNone/>
            </a:pPr>
            <a:endParaRPr lang="en-US" dirty="0" smtClean="0"/>
          </a:p>
          <a:p>
            <a:pPr>
              <a:buNone/>
            </a:pPr>
            <a:endParaRPr lang="en-US" dirty="0" smtClean="0"/>
          </a:p>
          <a:p>
            <a:pPr>
              <a:buNone/>
            </a:pPr>
            <a:endParaRPr lang="en-US" dirty="0" smtClean="0"/>
          </a:p>
          <a:p>
            <a:pPr>
              <a:buNone/>
            </a:pPr>
            <a:endParaRPr lang="en-US" dirty="0" smtClean="0"/>
          </a:p>
        </p:txBody>
      </p:sp>
      <p:sp>
        <p:nvSpPr>
          <p:cNvPr id="3" name="Title 2"/>
          <p:cNvSpPr>
            <a:spLocks noGrp="1"/>
          </p:cNvSpPr>
          <p:nvPr>
            <p:ph type="title"/>
          </p:nvPr>
        </p:nvSpPr>
        <p:spPr>
          <a:xfrm>
            <a:off x="0" y="0"/>
            <a:ext cx="9144000" cy="715962"/>
          </a:xfrm>
          <a:solidFill>
            <a:schemeClr val="accent2"/>
          </a:solidFill>
        </p:spPr>
        <p:txBody>
          <a:bodyPr>
            <a:normAutofit fontScale="90000"/>
          </a:bodyPr>
          <a:lstStyle/>
          <a:p>
            <a:pPr marL="742950" indent="-742950"/>
            <a:r>
              <a:rPr lang="en-US" dirty="0" smtClean="0"/>
              <a:t>2. Emotional changes</a:t>
            </a:r>
            <a:endParaRPr lang="en-US" dirty="0"/>
          </a:p>
        </p:txBody>
      </p:sp>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4000" dirty="0" smtClean="0"/>
              <a:t>Recognition</a:t>
            </a:r>
          </a:p>
          <a:p>
            <a:r>
              <a:rPr lang="en-US" sz="4000" dirty="0" smtClean="0"/>
              <a:t>Identification</a:t>
            </a:r>
          </a:p>
          <a:p>
            <a:r>
              <a:rPr lang="en-US" sz="4000" dirty="0" smtClean="0"/>
              <a:t>Moody</a:t>
            </a:r>
          </a:p>
          <a:p>
            <a:r>
              <a:rPr lang="en-US" sz="4000" dirty="0" smtClean="0"/>
              <a:t>Need love</a:t>
            </a:r>
          </a:p>
          <a:p>
            <a:r>
              <a:rPr lang="en-US" sz="4000" dirty="0" smtClean="0"/>
              <a:t>Freedom</a:t>
            </a:r>
          </a:p>
          <a:p>
            <a:r>
              <a:rPr lang="en-US" sz="4000" dirty="0" smtClean="0"/>
              <a:t>Horny urge for sex</a:t>
            </a:r>
          </a:p>
          <a:p>
            <a:r>
              <a:rPr lang="en-US" sz="4000" dirty="0" smtClean="0"/>
              <a:t>Inquisitive</a:t>
            </a:r>
          </a:p>
          <a:p>
            <a:pPr>
              <a:buNone/>
            </a:pPr>
            <a:endParaRPr lang="en-US" dirty="0"/>
          </a:p>
        </p:txBody>
      </p:sp>
      <p:sp>
        <p:nvSpPr>
          <p:cNvPr id="3" name="Title 2"/>
          <p:cNvSpPr>
            <a:spLocks noGrp="1"/>
          </p:cNvSpPr>
          <p:nvPr>
            <p:ph type="title"/>
          </p:nvPr>
        </p:nvSpPr>
        <p:spPr>
          <a:xfrm>
            <a:off x="0" y="0"/>
            <a:ext cx="9448800" cy="1143000"/>
          </a:xfrm>
          <a:solidFill>
            <a:schemeClr val="accent2"/>
          </a:solidFill>
        </p:spPr>
        <p:txBody>
          <a:bodyPr>
            <a:normAutofit/>
          </a:bodyPr>
          <a:lstStyle/>
          <a:p>
            <a:r>
              <a:rPr lang="en-US" dirty="0" smtClean="0"/>
              <a:t>General changes (Emotional)</a:t>
            </a:r>
            <a:endParaRPr lang="en-US" dirty="0"/>
          </a:p>
        </p:txBody>
      </p:sp>
    </p:spTree>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Curiosity</a:t>
            </a:r>
          </a:p>
          <a:p>
            <a:r>
              <a:rPr lang="en-US" dirty="0" smtClean="0"/>
              <a:t>Ape/copy</a:t>
            </a:r>
          </a:p>
          <a:p>
            <a:r>
              <a:rPr lang="en-US" dirty="0" smtClean="0"/>
              <a:t>Adventurous</a:t>
            </a:r>
          </a:p>
          <a:p>
            <a:r>
              <a:rPr lang="en-US" dirty="0" smtClean="0"/>
              <a:t>Argumentative/all knowing</a:t>
            </a:r>
          </a:p>
          <a:p>
            <a:r>
              <a:rPr lang="en-US" dirty="0" smtClean="0"/>
              <a:t>Creative</a:t>
            </a:r>
          </a:p>
          <a:p>
            <a:r>
              <a:rPr lang="en-US" dirty="0" smtClean="0"/>
              <a:t>Dominance</a:t>
            </a:r>
          </a:p>
          <a:p>
            <a:pPr>
              <a:buNone/>
            </a:pPr>
            <a:endParaRPr lang="en-US" dirty="0"/>
          </a:p>
        </p:txBody>
      </p:sp>
      <p:sp>
        <p:nvSpPr>
          <p:cNvPr id="3" name="Title 2"/>
          <p:cNvSpPr>
            <a:spLocks noGrp="1"/>
          </p:cNvSpPr>
          <p:nvPr>
            <p:ph type="title"/>
          </p:nvPr>
        </p:nvSpPr>
        <p:spPr>
          <a:xfrm>
            <a:off x="0" y="0"/>
            <a:ext cx="9144000" cy="1143000"/>
          </a:xfrm>
          <a:solidFill>
            <a:schemeClr val="accent2"/>
          </a:solidFill>
        </p:spPr>
        <p:txBody>
          <a:bodyPr>
            <a:normAutofit fontScale="90000"/>
          </a:bodyPr>
          <a:lstStyle/>
          <a:p>
            <a:r>
              <a:rPr lang="en-US" dirty="0" smtClean="0"/>
              <a:t>3.  Cognitive/Psychological changes</a:t>
            </a:r>
            <a:endParaRPr lang="en-US" dirty="0"/>
          </a:p>
        </p:txBody>
      </p:sp>
    </p:spTree>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Easily misled into bad habits by peers e.g. smoking, alcoholism etc</a:t>
            </a:r>
          </a:p>
          <a:p>
            <a:r>
              <a:rPr lang="en-US" dirty="0" smtClean="0"/>
              <a:t>Inferiority complex especially when the friend they associate with is more beautiful, richer, and so makes them feel out of place</a:t>
            </a:r>
          </a:p>
          <a:p>
            <a:r>
              <a:rPr lang="en-US" dirty="0" smtClean="0"/>
              <a:t>Wanting to seek for recognition, may end up in trouble e.g. expulsion or being punished</a:t>
            </a:r>
          </a:p>
          <a:p>
            <a:r>
              <a:rPr lang="en-US" dirty="0" smtClean="0"/>
              <a:t>As some become shy, they fail to express themselves in public</a:t>
            </a:r>
          </a:p>
          <a:p>
            <a:r>
              <a:rPr lang="en-US" dirty="0" smtClean="0"/>
              <a:t>Poor relationship with parents because of demand for independence and break into quarrels with them </a:t>
            </a:r>
            <a:endParaRPr lang="en-US" dirty="0"/>
          </a:p>
        </p:txBody>
      </p:sp>
      <p:sp>
        <p:nvSpPr>
          <p:cNvPr id="3" name="Title 2"/>
          <p:cNvSpPr>
            <a:spLocks noGrp="1"/>
          </p:cNvSpPr>
          <p:nvPr>
            <p:ph type="title"/>
          </p:nvPr>
        </p:nvSpPr>
        <p:spPr>
          <a:xfrm>
            <a:off x="0" y="0"/>
            <a:ext cx="9144000" cy="1417638"/>
          </a:xfrm>
          <a:solidFill>
            <a:schemeClr val="accent2"/>
          </a:solidFill>
        </p:spPr>
        <p:txBody>
          <a:bodyPr/>
          <a:lstStyle/>
          <a:p>
            <a:r>
              <a:rPr lang="en-US" dirty="0" smtClean="0"/>
              <a:t>4.Social changes</a:t>
            </a:r>
            <a:endParaRPr lang="en-US" dirty="0"/>
          </a:p>
        </p:txBody>
      </p:sp>
    </p:spTree>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Affected by STDs because of fornication</a:t>
            </a:r>
          </a:p>
          <a:p>
            <a:r>
              <a:rPr lang="en-US" dirty="0" smtClean="0"/>
              <a:t>Some become unruly and aggressive to authority because of failure to agree to school rules</a:t>
            </a:r>
          </a:p>
          <a:p>
            <a:r>
              <a:rPr lang="en-US" dirty="0" smtClean="0"/>
              <a:t>Sexual harassment in homes and schools by people who take advantage of them</a:t>
            </a:r>
          </a:p>
          <a:p>
            <a:r>
              <a:rPr lang="en-US" dirty="0" smtClean="0"/>
              <a:t>Fail to balance academics and social life and so end up declining</a:t>
            </a:r>
          </a:p>
          <a:p>
            <a:r>
              <a:rPr lang="en-US" dirty="0" smtClean="0"/>
              <a:t>Feel old enough and so want to run away from home</a:t>
            </a:r>
          </a:p>
          <a:p>
            <a:r>
              <a:rPr lang="en-US" dirty="0" smtClean="0"/>
              <a:t>Affected by Western influence, education and so become disloyal to parents, school, church and society </a:t>
            </a:r>
            <a:endParaRPr lang="en-US" dirty="0"/>
          </a:p>
        </p:txBody>
      </p:sp>
      <p:sp>
        <p:nvSpPr>
          <p:cNvPr id="3" name="Title 2"/>
          <p:cNvSpPr>
            <a:spLocks noGrp="1"/>
          </p:cNvSpPr>
          <p:nvPr>
            <p:ph type="title"/>
          </p:nvPr>
        </p:nvSpPr>
        <p:spPr>
          <a:xfrm>
            <a:off x="0" y="0"/>
            <a:ext cx="9144000" cy="1143000"/>
          </a:xfrm>
          <a:solidFill>
            <a:schemeClr val="accent2"/>
          </a:solidFill>
        </p:spPr>
        <p:txBody>
          <a:bodyPr/>
          <a:lstStyle/>
          <a:p>
            <a:r>
              <a:rPr lang="en-US" dirty="0" smtClean="0"/>
              <a:t>Social changes continued</a:t>
            </a:r>
            <a:endParaRPr lang="en-US" dirty="0"/>
          </a:p>
        </p:txBody>
      </p:sp>
    </p:spTree>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Experimentation (phones, Mp3, iPods Surfing, movies, reading)</a:t>
            </a:r>
          </a:p>
          <a:p>
            <a:r>
              <a:rPr lang="en-US" dirty="0" smtClean="0"/>
              <a:t>Model inspiration/imitation (musicians such as Jay-z Beyonce, Rihanah etc, footballers such as Messi, Ronaldo etc, actors such as Salvador)</a:t>
            </a:r>
          </a:p>
          <a:p>
            <a:r>
              <a:rPr lang="en-US" dirty="0" smtClean="0"/>
              <a:t>Social activities (dancing/clubs, outings/parties)</a:t>
            </a:r>
          </a:p>
          <a:p>
            <a:r>
              <a:rPr lang="en-US" dirty="0" smtClean="0"/>
              <a:t>Debates/arguments</a:t>
            </a:r>
          </a:p>
          <a:p>
            <a:r>
              <a:rPr lang="en-US" dirty="0" smtClean="0"/>
              <a:t>Style look outs and hair styles, dress/fashion</a:t>
            </a:r>
          </a:p>
          <a:p>
            <a:r>
              <a:rPr lang="en-US" dirty="0" smtClean="0"/>
              <a:t>Win/ win paradigm </a:t>
            </a:r>
          </a:p>
          <a:p>
            <a:r>
              <a:rPr lang="en-US" dirty="0" smtClean="0"/>
              <a:t>Independent</a:t>
            </a:r>
          </a:p>
          <a:p>
            <a:r>
              <a:rPr lang="en-US" dirty="0" smtClean="0"/>
              <a:t>Start relationships</a:t>
            </a:r>
          </a:p>
          <a:p>
            <a:r>
              <a:rPr lang="en-US" dirty="0" smtClean="0"/>
              <a:t>Want respect</a:t>
            </a:r>
          </a:p>
          <a:p>
            <a:r>
              <a:rPr lang="en-US" dirty="0" err="1" smtClean="0"/>
              <a:t>quarresome</a:t>
            </a:r>
            <a:endParaRPr lang="en-US" dirty="0" smtClean="0"/>
          </a:p>
        </p:txBody>
      </p:sp>
      <p:sp>
        <p:nvSpPr>
          <p:cNvPr id="3" name="Title 2"/>
          <p:cNvSpPr>
            <a:spLocks noGrp="1"/>
          </p:cNvSpPr>
          <p:nvPr>
            <p:ph type="title"/>
          </p:nvPr>
        </p:nvSpPr>
        <p:spPr>
          <a:xfrm>
            <a:off x="0" y="0"/>
            <a:ext cx="9144000" cy="1143000"/>
          </a:xfrm>
          <a:solidFill>
            <a:schemeClr val="accent2"/>
          </a:solidFill>
        </p:spPr>
        <p:txBody>
          <a:bodyPr/>
          <a:lstStyle/>
          <a:p>
            <a:r>
              <a:rPr lang="en-US" dirty="0" smtClean="0"/>
              <a:t>EFFECTS (General)</a:t>
            </a:r>
            <a:endParaRPr lang="en-US" dirty="0"/>
          </a:p>
        </p:txBody>
      </p:sp>
    </p:spTree>
  </p:cSld>
  <p:clrMapOvr>
    <a:masterClrMapping/>
  </p:clrMapOvr>
  <p:transition spd="med">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130</TotalTime>
  <Words>579</Words>
  <Application>Microsoft Office PowerPoint</Application>
  <PresentationFormat>On-screen Show (4:3)</PresentationFormat>
  <Paragraphs>87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WHO ARE ADOLESCENTS  BY  S2k. Gayaza high-Uganda</vt:lpstr>
      <vt:lpstr>Definition </vt:lpstr>
      <vt:lpstr>Slide 3</vt:lpstr>
      <vt:lpstr>2. Emotional changes</vt:lpstr>
      <vt:lpstr>General changes (Emotional)</vt:lpstr>
      <vt:lpstr>3.  Cognitive/Psychological changes</vt:lpstr>
      <vt:lpstr>4.Social changes</vt:lpstr>
      <vt:lpstr>Social changes continued</vt:lpstr>
      <vt:lpstr>EFFECTS (General)</vt:lpstr>
      <vt:lpstr>Irresponsible sexual behavior</vt:lpstr>
      <vt:lpstr>Consequences </vt:lpstr>
      <vt:lpstr>What we expect from teachers’ role</vt:lpstr>
      <vt:lpstr>Teachers’ role continued</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UNDDERSTANDING ADOLESCENTS</dc:title>
  <dc:creator>eky</dc:creator>
  <cp:lastModifiedBy>Teachers</cp:lastModifiedBy>
  <cp:revision>17</cp:revision>
  <dcterms:created xsi:type="dcterms:W3CDTF">2011-08-27T05:48:52Z</dcterms:created>
  <dcterms:modified xsi:type="dcterms:W3CDTF">2011-10-16T13:53:30Z</dcterms:modified>
</cp:coreProperties>
</file>